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3223948919134562"/>
                  <c:y val="1.801489310056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7289862786448369E-2"/>
                  <c:y val="8.5043396666826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Plan1!$C$10:$C$15</c:f>
              <c:strCache>
                <c:ptCount val="6"/>
                <c:pt idx="0">
                  <c:v>Teresina</c:v>
                </c:pt>
                <c:pt idx="1">
                  <c:v>Parnaiba</c:v>
                </c:pt>
                <c:pt idx="2">
                  <c:v>Picos</c:v>
                </c:pt>
                <c:pt idx="3">
                  <c:v>Uruçuí</c:v>
                </c:pt>
                <c:pt idx="4">
                  <c:v>Floriano</c:v>
                </c:pt>
                <c:pt idx="5">
                  <c:v>Demais Municípios</c:v>
                </c:pt>
              </c:strCache>
            </c:strRef>
          </c:cat>
          <c:val>
            <c:numRef>
              <c:f>Plan1!$D$10:$D$15</c:f>
              <c:numCache>
                <c:formatCode>General</c:formatCode>
                <c:ptCount val="6"/>
                <c:pt idx="0">
                  <c:v>45.03</c:v>
                </c:pt>
                <c:pt idx="1">
                  <c:v>4.59</c:v>
                </c:pt>
                <c:pt idx="2">
                  <c:v>3.15</c:v>
                </c:pt>
                <c:pt idx="3">
                  <c:v>2.62</c:v>
                </c:pt>
                <c:pt idx="4">
                  <c:v>2.36</c:v>
                </c:pt>
                <c:pt idx="5">
                  <c:v>42.25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925038664284245"/>
          <c:y val="0.88733196574857109"/>
          <c:w val="0.79273354806875329"/>
          <c:h val="9.4917076002521472E-2"/>
        </c:manualLayout>
      </c:layout>
      <c:overlay val="0"/>
      <c:txPr>
        <a:bodyPr/>
        <a:lstStyle/>
        <a:p>
          <a:pPr>
            <a:defRPr sz="1410" b="1" i="0" baseline="0"/>
          </a:pPr>
          <a:endParaRPr lang="pt-BR"/>
        </a:p>
      </c:txPr>
    </c:legend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65376-541A-4233-9F49-CC1024C57623}" type="datetimeFigureOut">
              <a:rPr lang="pt-BR" smtClean="0"/>
              <a:t>13/12/2017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DEF-1077-430F-B9D4-683D2DEB1D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113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72DEF-1077-430F-B9D4-683D2DEB1DC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35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hyperlink" Target="mailto:carvalho@cepro.pi.gov.br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aristoreis@cepro.pi.gov.br" TargetMode="External"/><Relationship Id="rId5" Type="http://schemas.openxmlformats.org/officeDocument/2006/relationships/hyperlink" Target="mailto:filho@cepro.pi.gov.br" TargetMode="External"/><Relationship Id="rId4" Type="http://schemas.openxmlformats.org/officeDocument/2006/relationships/hyperlink" Target="mailto:manfredijr@cepro.pi.gov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3887851"/>
          </a:xfrm>
          <a:custGeom>
            <a:avLst/>
            <a:gdLst/>
            <a:ahLst/>
            <a:cxnLst/>
            <a:rect l="l" t="t" r="r" b="b"/>
            <a:pathLst>
              <a:path w="9144000" h="3887851">
                <a:moveTo>
                  <a:pt x="0" y="3887851"/>
                </a:moveTo>
                <a:lnTo>
                  <a:pt x="9144000" y="3887851"/>
                </a:lnTo>
                <a:lnTo>
                  <a:pt x="9144000" y="0"/>
                </a:lnTo>
                <a:lnTo>
                  <a:pt x="0" y="0"/>
                </a:lnTo>
                <a:lnTo>
                  <a:pt x="0" y="388785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960876"/>
            <a:ext cx="9144000" cy="2897122"/>
          </a:xfrm>
          <a:custGeom>
            <a:avLst/>
            <a:gdLst/>
            <a:ahLst/>
            <a:cxnLst/>
            <a:rect l="l" t="t" r="r" b="b"/>
            <a:pathLst>
              <a:path w="9144000" h="2897122">
                <a:moveTo>
                  <a:pt x="9144000" y="0"/>
                </a:moveTo>
                <a:lnTo>
                  <a:pt x="0" y="0"/>
                </a:lnTo>
                <a:lnTo>
                  <a:pt x="0" y="2897122"/>
                </a:lnTo>
                <a:lnTo>
                  <a:pt x="9144000" y="2897122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88" y="3887851"/>
            <a:ext cx="9140825" cy="73025"/>
          </a:xfrm>
          <a:custGeom>
            <a:avLst/>
            <a:gdLst/>
            <a:ahLst/>
            <a:cxnLst/>
            <a:rect l="l" t="t" r="r" b="b"/>
            <a:pathLst>
              <a:path w="9140825" h="73025">
                <a:moveTo>
                  <a:pt x="0" y="73025"/>
                </a:moveTo>
                <a:lnTo>
                  <a:pt x="9140825" y="73025"/>
                </a:lnTo>
                <a:lnTo>
                  <a:pt x="9140825" y="0"/>
                </a:lnTo>
                <a:lnTo>
                  <a:pt x="0" y="0"/>
                </a:lnTo>
                <a:lnTo>
                  <a:pt x="0" y="730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88" y="3887851"/>
            <a:ext cx="9140825" cy="73025"/>
          </a:xfrm>
          <a:custGeom>
            <a:avLst/>
            <a:gdLst/>
            <a:ahLst/>
            <a:cxnLst/>
            <a:rect l="l" t="t" r="r" b="b"/>
            <a:pathLst>
              <a:path w="9140825" h="73025">
                <a:moveTo>
                  <a:pt x="0" y="73025"/>
                </a:moveTo>
                <a:lnTo>
                  <a:pt x="9140825" y="73025"/>
                </a:lnTo>
                <a:lnTo>
                  <a:pt x="9140825" y="0"/>
                </a:lnTo>
                <a:lnTo>
                  <a:pt x="0" y="0"/>
                </a:lnTo>
                <a:lnTo>
                  <a:pt x="0" y="73025"/>
                </a:lnTo>
                <a:close/>
              </a:path>
            </a:pathLst>
          </a:custGeom>
          <a:ln w="1269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9137" y="4471987"/>
            <a:ext cx="2171700" cy="1860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lang="pt-BR" dirty="0" smtClean="0">
              <a:latin typeface="Bauhaus 93" panose="04030905020B02020C02" pitchFamily="82" charset="0"/>
            </a:endParaRPr>
          </a:p>
          <a:p>
            <a:r>
              <a:rPr lang="pt-BR" dirty="0">
                <a:latin typeface="Bauhaus 93" panose="04030905020B02020C02" pitchFamily="82" charset="0"/>
              </a:rPr>
              <a:t> </a:t>
            </a:r>
            <a:r>
              <a:rPr lang="pt-BR" dirty="0" smtClean="0">
                <a:latin typeface="Bauhaus 93" panose="04030905020B02020C02" pitchFamily="82" charset="0"/>
              </a:rPr>
              <a:t> AGROPECUÁRIA</a:t>
            </a:r>
            <a:endParaRPr dirty="0">
              <a:latin typeface="Bauhaus 93" panose="04030905020B02020C02" pitchFamily="82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67100" y="4186301"/>
            <a:ext cx="2265426" cy="2265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lang="pt-BR" dirty="0" smtClean="0">
              <a:latin typeface="Bauhaus 93" panose="04030905020B02020C02" pitchFamily="82" charset="0"/>
            </a:endParaRPr>
          </a:p>
          <a:p>
            <a:endParaRPr lang="pt-BR" dirty="0">
              <a:latin typeface="Bauhaus 93" panose="04030905020B02020C02" pitchFamily="82" charset="0"/>
            </a:endParaRPr>
          </a:p>
          <a:p>
            <a:r>
              <a:rPr lang="pt-BR" dirty="0" smtClean="0">
                <a:latin typeface="Bauhaus 93" panose="04030905020B02020C02" pitchFamily="82" charset="0"/>
              </a:rPr>
              <a:t>    INDÚSTRIA</a:t>
            </a:r>
            <a:endParaRPr dirty="0">
              <a:latin typeface="Bauhaus 93" panose="04030905020B02020C02" pitchFamily="82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88151" y="4540250"/>
            <a:ext cx="2541524" cy="16033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23179" y="482663"/>
            <a:ext cx="1950669" cy="5189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95476" y="1546225"/>
            <a:ext cx="6461125" cy="2014601"/>
          </a:xfrm>
          <a:custGeom>
            <a:avLst/>
            <a:gdLst/>
            <a:ahLst/>
            <a:cxnLst/>
            <a:rect l="l" t="t" r="r" b="b"/>
            <a:pathLst>
              <a:path w="6461125" h="2014601">
                <a:moveTo>
                  <a:pt x="0" y="2014601"/>
                </a:moveTo>
                <a:lnTo>
                  <a:pt x="6461125" y="2014601"/>
                </a:lnTo>
                <a:lnTo>
                  <a:pt x="6461125" y="0"/>
                </a:lnTo>
                <a:lnTo>
                  <a:pt x="0" y="0"/>
                </a:lnTo>
                <a:lnTo>
                  <a:pt x="0" y="2014601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0512" y="236600"/>
            <a:ext cx="1476375" cy="990600"/>
          </a:xfrm>
          <a:custGeom>
            <a:avLst/>
            <a:gdLst/>
            <a:ahLst/>
            <a:cxnLst/>
            <a:rect l="l" t="t" r="r" b="b"/>
            <a:pathLst>
              <a:path w="1476375" h="990600">
                <a:moveTo>
                  <a:pt x="0" y="990600"/>
                </a:moveTo>
                <a:lnTo>
                  <a:pt x="1476375" y="990600"/>
                </a:lnTo>
                <a:lnTo>
                  <a:pt x="1476375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0512" y="236600"/>
            <a:ext cx="1476375" cy="990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0987" y="211200"/>
            <a:ext cx="1600200" cy="1000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95476" y="1546225"/>
            <a:ext cx="6461125" cy="20146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3324" marR="323161" algn="ctr">
              <a:lnSpc>
                <a:spcPts val="4375"/>
              </a:lnSpc>
              <a:spcBef>
                <a:spcPts val="320"/>
              </a:spcBef>
            </a:pP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Produto</a:t>
            </a:r>
            <a:r>
              <a:rPr sz="36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Interno</a:t>
            </a:r>
            <a:r>
              <a:rPr sz="3600" b="1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Bruto </a:t>
            </a:r>
            <a:endParaRPr sz="3600" dirty="0">
              <a:latin typeface="Verdana"/>
              <a:cs typeface="Verdana"/>
            </a:endParaRPr>
          </a:p>
          <a:p>
            <a:pPr marL="323324" marR="323161" algn="ctr">
              <a:lnSpc>
                <a:spcPts val="4375"/>
              </a:lnSpc>
              <a:spcBef>
                <a:spcPts val="805"/>
              </a:spcBef>
            </a:pP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dos Muni</a:t>
            </a:r>
            <a:r>
              <a:rPr sz="3600" b="1" spc="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íp</a:t>
            </a:r>
            <a:r>
              <a:rPr sz="3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Piauí</a:t>
            </a:r>
            <a:r>
              <a:rPr sz="36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36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3600" dirty="0">
              <a:latin typeface="Verdana"/>
              <a:cs typeface="Verdana"/>
            </a:endParaRPr>
          </a:p>
          <a:p>
            <a:pPr marL="323324" marR="323161" algn="ctr">
              <a:lnSpc>
                <a:spcPts val="4375"/>
              </a:lnSpc>
              <a:spcBef>
                <a:spcPts val="805"/>
              </a:spcBef>
            </a:pPr>
            <a:r>
              <a:rPr sz="3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3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36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pt-BR" dirty="0" err="1" smtClean="0"/>
              <a:t>Oo</a:t>
            </a:r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652462" y="1774698"/>
            <a:ext cx="7205662" cy="0"/>
          </a:xfrm>
          <a:custGeom>
            <a:avLst/>
            <a:gdLst/>
            <a:ahLst/>
            <a:cxnLst/>
            <a:rect l="l" t="t" r="r" b="b"/>
            <a:pathLst>
              <a:path w="7205662">
                <a:moveTo>
                  <a:pt x="0" y="0"/>
                </a:moveTo>
                <a:lnTo>
                  <a:pt x="72056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2462" y="1043051"/>
            <a:ext cx="7205662" cy="0"/>
          </a:xfrm>
          <a:custGeom>
            <a:avLst/>
            <a:gdLst/>
            <a:ahLst/>
            <a:cxnLst/>
            <a:rect l="l" t="t" r="r" b="b"/>
            <a:pathLst>
              <a:path w="7205662">
                <a:moveTo>
                  <a:pt x="0" y="0"/>
                </a:moveTo>
                <a:lnTo>
                  <a:pt x="72056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462" y="3673475"/>
            <a:ext cx="7205662" cy="0"/>
          </a:xfrm>
          <a:custGeom>
            <a:avLst/>
            <a:gdLst/>
            <a:ahLst/>
            <a:cxnLst/>
            <a:rect l="l" t="t" r="r" b="b"/>
            <a:pathLst>
              <a:path w="7205662">
                <a:moveTo>
                  <a:pt x="0" y="0"/>
                </a:moveTo>
                <a:lnTo>
                  <a:pt x="72056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298829" y="370211"/>
            <a:ext cx="269044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maiores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35028" y="370211"/>
            <a:ext cx="386298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 S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rviços</a:t>
            </a:r>
            <a:r>
              <a:rPr sz="2800" b="1" spc="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58818" y="1112769"/>
            <a:ext cx="227091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47978" y="1295649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7050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86225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05527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7043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35274" y="1845765"/>
            <a:ext cx="173989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2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5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3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54449" y="1845765"/>
            <a:ext cx="173989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2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5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3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73751" y="1845765"/>
            <a:ext cx="173989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2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5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3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12407" y="1854322"/>
            <a:ext cx="222210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0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0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0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0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1316" y="1859910"/>
            <a:ext cx="1194216" cy="1773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9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70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ba 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0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07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loriano</a:t>
            </a:r>
            <a:endParaRPr sz="1800" dirty="0">
              <a:latin typeface="Verdana"/>
              <a:cs typeface="Verdana"/>
            </a:endParaRPr>
          </a:p>
          <a:p>
            <a:pPr marL="12700" marR="28973">
              <a:lnSpc>
                <a:spcPts val="2180"/>
              </a:lnSpc>
              <a:spcBef>
                <a:spcPts val="916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Piripiri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8774" y="4304025"/>
            <a:ext cx="17141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800" dirty="0">
              <a:solidFill>
                <a:schemeClr val="bg2">
                  <a:lumMod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6367" y="4304024"/>
            <a:ext cx="7938137" cy="8775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ina</a:t>
            </a:r>
            <a:r>
              <a:rPr lang="pt-BR"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  </a:t>
            </a:r>
            <a:r>
              <a:rPr lang="pt-BR"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O Setor Serviços foi o segmento mais representativo em 2015, com destaque para o comércio a varejo de automóveis, bem como o comércio atacadista de medicamentos de drogas de uso humano.</a:t>
            </a:r>
            <a:endParaRPr sz="18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62400" y="4304025"/>
            <a:ext cx="13521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32171" y="4304025"/>
            <a:ext cx="10847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29222" y="4304025"/>
            <a:ext cx="19292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79180" y="4304025"/>
            <a:ext cx="21149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6368" y="4633209"/>
            <a:ext cx="8129275" cy="9127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9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6368" y="5621092"/>
            <a:ext cx="23027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Par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ba, Pi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os,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6440" y="5621092"/>
            <a:ext cx="553806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Floriano</a:t>
            </a:r>
            <a:r>
              <a:rPr sz="18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e Piripiri</a:t>
            </a:r>
            <a:r>
              <a:rPr sz="18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 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Adminis</a:t>
            </a:r>
            <a:r>
              <a:rPr sz="1800" b="1" spc="-9" dirty="0" err="1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ração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 p</a:t>
            </a:r>
            <a:r>
              <a:rPr lang="pt-BR"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ú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bl</a:t>
            </a:r>
            <a:r>
              <a:rPr sz="18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368" y="5950276"/>
            <a:ext cx="8242928" cy="583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35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é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rcio, alo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al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ão, trans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orte,</a:t>
            </a:r>
            <a:r>
              <a:rPr sz="1800" b="1" spc="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30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ormaç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o, in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media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nan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eira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id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des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rias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462" y="903351"/>
            <a:ext cx="72056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52462" y="1634998"/>
            <a:ext cx="72056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2462" y="3533775"/>
            <a:ext cx="72056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10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49275" y="1160399"/>
            <a:ext cx="3959987" cy="640079"/>
          </a:xfrm>
          <a:custGeom>
            <a:avLst/>
            <a:gdLst/>
            <a:ahLst/>
            <a:cxnLst/>
            <a:rect l="l" t="t" r="r" b="b"/>
            <a:pathLst>
              <a:path w="3959987" h="640079">
                <a:moveTo>
                  <a:pt x="0" y="640079"/>
                </a:moveTo>
                <a:lnTo>
                  <a:pt x="3959987" y="640079"/>
                </a:lnTo>
                <a:lnTo>
                  <a:pt x="3959987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09262" y="1160399"/>
            <a:ext cx="3959987" cy="640079"/>
          </a:xfrm>
          <a:custGeom>
            <a:avLst/>
            <a:gdLst/>
            <a:ahLst/>
            <a:cxnLst/>
            <a:rect l="l" t="t" r="r" b="b"/>
            <a:pathLst>
              <a:path w="3959987" h="640079">
                <a:moveTo>
                  <a:pt x="0" y="640079"/>
                </a:moveTo>
                <a:lnTo>
                  <a:pt x="3959987" y="640079"/>
                </a:lnTo>
                <a:lnTo>
                  <a:pt x="3959987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9275" y="1800593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22117" y="1800593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09262" y="1800593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61022" y="1800593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9275" y="2228088"/>
            <a:ext cx="2672842" cy="640079"/>
          </a:xfrm>
          <a:custGeom>
            <a:avLst/>
            <a:gdLst/>
            <a:ahLst/>
            <a:cxnLst/>
            <a:rect l="l" t="t" r="r" b="b"/>
            <a:pathLst>
              <a:path w="2672842" h="640079">
                <a:moveTo>
                  <a:pt x="0" y="640079"/>
                </a:moveTo>
                <a:lnTo>
                  <a:pt x="2672842" y="640079"/>
                </a:lnTo>
                <a:lnTo>
                  <a:pt x="267284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22117" y="2228088"/>
            <a:ext cx="1287145" cy="640079"/>
          </a:xfrm>
          <a:custGeom>
            <a:avLst/>
            <a:gdLst/>
            <a:ahLst/>
            <a:cxnLst/>
            <a:rect l="l" t="t" r="r" b="b"/>
            <a:pathLst>
              <a:path w="1287145" h="640079">
                <a:moveTo>
                  <a:pt x="0" y="640079"/>
                </a:moveTo>
                <a:lnTo>
                  <a:pt x="1287145" y="640079"/>
                </a:lnTo>
                <a:lnTo>
                  <a:pt x="128714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09262" y="2228088"/>
            <a:ext cx="2651760" cy="640079"/>
          </a:xfrm>
          <a:custGeom>
            <a:avLst/>
            <a:gdLst/>
            <a:ahLst/>
            <a:cxnLst/>
            <a:rect l="l" t="t" r="r" b="b"/>
            <a:pathLst>
              <a:path w="2651760" h="640079">
                <a:moveTo>
                  <a:pt x="0" y="640079"/>
                </a:moveTo>
                <a:lnTo>
                  <a:pt x="2651760" y="640079"/>
                </a:lnTo>
                <a:lnTo>
                  <a:pt x="265176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61022" y="2228088"/>
            <a:ext cx="1308227" cy="640079"/>
          </a:xfrm>
          <a:custGeom>
            <a:avLst/>
            <a:gdLst/>
            <a:ahLst/>
            <a:cxnLst/>
            <a:rect l="l" t="t" r="r" b="b"/>
            <a:pathLst>
              <a:path w="1308227" h="640079">
                <a:moveTo>
                  <a:pt x="0" y="640079"/>
                </a:moveTo>
                <a:lnTo>
                  <a:pt x="1308227" y="640079"/>
                </a:lnTo>
                <a:lnTo>
                  <a:pt x="1308227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9275" y="2868155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22117" y="2868155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09262" y="2868155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161022" y="2868155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93645" y="3295625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22117" y="3295637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09262" y="3295637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61022" y="3295637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49275" y="3723119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22117" y="3723119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09262" y="3723119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161022" y="3723119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9275" y="4150601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22117" y="4150601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09262" y="4150601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161022" y="4150601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49275" y="4578083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222117" y="4578083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09262" y="4578083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161022" y="4578083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9275" y="5005578"/>
            <a:ext cx="2672842" cy="640079"/>
          </a:xfrm>
          <a:custGeom>
            <a:avLst/>
            <a:gdLst/>
            <a:ahLst/>
            <a:cxnLst/>
            <a:rect l="l" t="t" r="r" b="b"/>
            <a:pathLst>
              <a:path w="2672842" h="640079">
                <a:moveTo>
                  <a:pt x="0" y="640080"/>
                </a:moveTo>
                <a:lnTo>
                  <a:pt x="2672842" y="640080"/>
                </a:lnTo>
                <a:lnTo>
                  <a:pt x="2672842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22117" y="5005578"/>
            <a:ext cx="1287145" cy="640079"/>
          </a:xfrm>
          <a:custGeom>
            <a:avLst/>
            <a:gdLst/>
            <a:ahLst/>
            <a:cxnLst/>
            <a:rect l="l" t="t" r="r" b="b"/>
            <a:pathLst>
              <a:path w="1287145" h="640079">
                <a:moveTo>
                  <a:pt x="0" y="640080"/>
                </a:moveTo>
                <a:lnTo>
                  <a:pt x="1287145" y="640080"/>
                </a:lnTo>
                <a:lnTo>
                  <a:pt x="128714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509262" y="5005578"/>
            <a:ext cx="2651760" cy="640079"/>
          </a:xfrm>
          <a:custGeom>
            <a:avLst/>
            <a:gdLst/>
            <a:ahLst/>
            <a:cxnLst/>
            <a:rect l="l" t="t" r="r" b="b"/>
            <a:pathLst>
              <a:path w="2651760" h="640079">
                <a:moveTo>
                  <a:pt x="0" y="640080"/>
                </a:moveTo>
                <a:lnTo>
                  <a:pt x="2651760" y="640080"/>
                </a:lnTo>
                <a:lnTo>
                  <a:pt x="2651760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161022" y="5005578"/>
            <a:ext cx="1308227" cy="640079"/>
          </a:xfrm>
          <a:custGeom>
            <a:avLst/>
            <a:gdLst/>
            <a:ahLst/>
            <a:cxnLst/>
            <a:rect l="l" t="t" r="r" b="b"/>
            <a:pathLst>
              <a:path w="1308227" h="640079">
                <a:moveTo>
                  <a:pt x="0" y="640080"/>
                </a:moveTo>
                <a:lnTo>
                  <a:pt x="1308227" y="640080"/>
                </a:lnTo>
                <a:lnTo>
                  <a:pt x="1308227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9275" y="5645658"/>
            <a:ext cx="2672842" cy="365759"/>
          </a:xfrm>
          <a:custGeom>
            <a:avLst/>
            <a:gdLst/>
            <a:ahLst/>
            <a:cxnLst/>
            <a:rect l="l" t="t" r="r" b="b"/>
            <a:pathLst>
              <a:path w="2672842" h="365760">
                <a:moveTo>
                  <a:pt x="0" y="365759"/>
                </a:moveTo>
                <a:lnTo>
                  <a:pt x="2672842" y="365759"/>
                </a:lnTo>
                <a:lnTo>
                  <a:pt x="2672842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22117" y="5645658"/>
            <a:ext cx="1287145" cy="365759"/>
          </a:xfrm>
          <a:custGeom>
            <a:avLst/>
            <a:gdLst/>
            <a:ahLst/>
            <a:cxnLst/>
            <a:rect l="l" t="t" r="r" b="b"/>
            <a:pathLst>
              <a:path w="1287145" h="365760">
                <a:moveTo>
                  <a:pt x="0" y="365759"/>
                </a:moveTo>
                <a:lnTo>
                  <a:pt x="1287145" y="365759"/>
                </a:lnTo>
                <a:lnTo>
                  <a:pt x="1287145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509262" y="5645658"/>
            <a:ext cx="2651760" cy="365759"/>
          </a:xfrm>
          <a:custGeom>
            <a:avLst/>
            <a:gdLst/>
            <a:ahLst/>
            <a:cxnLst/>
            <a:rect l="l" t="t" r="r" b="b"/>
            <a:pathLst>
              <a:path w="2651760" h="365760">
                <a:moveTo>
                  <a:pt x="0" y="365759"/>
                </a:moveTo>
                <a:lnTo>
                  <a:pt x="2651760" y="365759"/>
                </a:lnTo>
                <a:lnTo>
                  <a:pt x="2651760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61022" y="5645658"/>
            <a:ext cx="1308227" cy="365759"/>
          </a:xfrm>
          <a:custGeom>
            <a:avLst/>
            <a:gdLst/>
            <a:ahLst/>
            <a:cxnLst/>
            <a:rect l="l" t="t" r="r" b="b"/>
            <a:pathLst>
              <a:path w="1308227" h="365760">
                <a:moveTo>
                  <a:pt x="0" y="365759"/>
                </a:moveTo>
                <a:lnTo>
                  <a:pt x="1308227" y="365759"/>
                </a:lnTo>
                <a:lnTo>
                  <a:pt x="1308227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49275" y="6011418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11944" y="5903423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509262" y="6011418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161022" y="6011418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22117" y="1781428"/>
            <a:ext cx="0" cy="4663833"/>
          </a:xfrm>
          <a:custGeom>
            <a:avLst/>
            <a:gdLst/>
            <a:ahLst/>
            <a:cxnLst/>
            <a:rect l="l" t="t" r="r" b="b"/>
            <a:pathLst>
              <a:path h="4663833">
                <a:moveTo>
                  <a:pt x="0" y="0"/>
                </a:moveTo>
                <a:lnTo>
                  <a:pt x="0" y="466383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509262" y="1154176"/>
            <a:ext cx="0" cy="5291086"/>
          </a:xfrm>
          <a:custGeom>
            <a:avLst/>
            <a:gdLst/>
            <a:ahLst/>
            <a:cxnLst/>
            <a:rect l="l" t="t" r="r" b="b"/>
            <a:pathLst>
              <a:path h="5291086">
                <a:moveTo>
                  <a:pt x="0" y="0"/>
                </a:moveTo>
                <a:lnTo>
                  <a:pt x="0" y="529108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161022" y="1781428"/>
            <a:ext cx="0" cy="4663833"/>
          </a:xfrm>
          <a:custGeom>
            <a:avLst/>
            <a:gdLst/>
            <a:ahLst/>
            <a:cxnLst/>
            <a:rect l="l" t="t" r="r" b="b"/>
            <a:pathLst>
              <a:path h="4663833">
                <a:moveTo>
                  <a:pt x="0" y="0"/>
                </a:moveTo>
                <a:lnTo>
                  <a:pt x="0" y="466383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42925" y="180047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42925" y="222808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42925" y="2868167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42925" y="3295650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42925" y="3723131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42925" y="4150614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42925" y="4578096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42925" y="500557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42925" y="564565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42925" y="601141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49275" y="1154176"/>
            <a:ext cx="0" cy="5291086"/>
          </a:xfrm>
          <a:custGeom>
            <a:avLst/>
            <a:gdLst/>
            <a:ahLst/>
            <a:cxnLst/>
            <a:rect l="l" t="t" r="r" b="b"/>
            <a:pathLst>
              <a:path h="5291086">
                <a:moveTo>
                  <a:pt x="0" y="0"/>
                </a:moveTo>
                <a:lnTo>
                  <a:pt x="0" y="529108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469376" y="1154176"/>
            <a:ext cx="0" cy="5291086"/>
          </a:xfrm>
          <a:custGeom>
            <a:avLst/>
            <a:gdLst/>
            <a:ahLst/>
            <a:cxnLst/>
            <a:rect l="l" t="t" r="r" b="b"/>
            <a:pathLst>
              <a:path h="5291086">
                <a:moveTo>
                  <a:pt x="0" y="0"/>
                </a:moveTo>
                <a:lnTo>
                  <a:pt x="0" y="529108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42925" y="1160526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2925" y="6438912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830986" y="381001"/>
            <a:ext cx="7350821" cy="6275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995"/>
              </a:lnSpc>
              <a:spcBef>
                <a:spcPts val="149"/>
              </a:spcBef>
            </a:pPr>
            <a:r>
              <a:rPr sz="2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r>
              <a:rPr sz="2800" b="1" spc="-4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nistraç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800" b="1" spc="-17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Púb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ica</a:t>
            </a:r>
            <a:r>
              <a:rPr sz="2800" b="1" spc="-5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8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         (%)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49275" y="1160526"/>
            <a:ext cx="3959987" cy="639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8543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Ma</a:t>
            </a:r>
            <a:r>
              <a:rPr sz="1800" b="1" spc="-9" dirty="0" smtClean="0">
                <a:latin typeface="Verdana"/>
                <a:cs typeface="Verdana"/>
              </a:rPr>
              <a:t>i</a:t>
            </a:r>
            <a:r>
              <a:rPr sz="1800" b="1" spc="0" dirty="0" smtClean="0">
                <a:latin typeface="Verdana"/>
                <a:cs typeface="Verdana"/>
              </a:rPr>
              <a:t>or </a:t>
            </a:r>
            <a:r>
              <a:rPr sz="1800" b="1" spc="4" dirty="0" smtClean="0">
                <a:latin typeface="Verdana"/>
                <a:cs typeface="Verdana"/>
              </a:rPr>
              <a:t>V</a:t>
            </a:r>
            <a:r>
              <a:rPr sz="1800" b="1" spc="0" dirty="0" smtClean="0">
                <a:latin typeface="Verdana"/>
                <a:cs typeface="Verdana"/>
              </a:rPr>
              <a:t>a</a:t>
            </a:r>
            <a:r>
              <a:rPr sz="1800" b="1" spc="-4" dirty="0" smtClean="0">
                <a:latin typeface="Verdana"/>
                <a:cs typeface="Verdana"/>
              </a:rPr>
              <a:t>l</a:t>
            </a:r>
            <a:r>
              <a:rPr sz="1800" b="1" spc="0" dirty="0" smtClean="0">
                <a:latin typeface="Verdana"/>
                <a:cs typeface="Verdana"/>
              </a:rPr>
              <a:t>or Agr</a:t>
            </a:r>
            <a:r>
              <a:rPr sz="1800" b="1" spc="4" dirty="0" smtClean="0">
                <a:latin typeface="Verdana"/>
                <a:cs typeface="Verdana"/>
              </a:rPr>
              <a:t>e</a:t>
            </a:r>
            <a:r>
              <a:rPr sz="1800" b="1" spc="0" dirty="0" smtClean="0">
                <a:latin typeface="Verdana"/>
                <a:cs typeface="Verdana"/>
              </a:rPr>
              <a:t>gado</a:t>
            </a:r>
            <a:endParaRPr sz="1800" dirty="0">
              <a:latin typeface="Verdana"/>
              <a:cs typeface="Verdana"/>
            </a:endParaRPr>
          </a:p>
          <a:p>
            <a:pPr marL="617499">
              <a:lnSpc>
                <a:spcPts val="2165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= </a:t>
            </a:r>
            <a:r>
              <a:rPr sz="2700" b="1" spc="0" baseline="-1523" dirty="0" err="1" smtClean="0">
                <a:latin typeface="Verdana"/>
                <a:cs typeface="Verdana"/>
              </a:rPr>
              <a:t>ma</a:t>
            </a:r>
            <a:r>
              <a:rPr sz="2700" b="1" spc="-4" baseline="-1523" dirty="0" err="1" smtClean="0">
                <a:latin typeface="Verdana"/>
                <a:cs typeface="Verdana"/>
              </a:rPr>
              <a:t>i</a:t>
            </a:r>
            <a:r>
              <a:rPr sz="2700" b="1" spc="0" baseline="-1523" dirty="0" err="1" smtClean="0">
                <a:latin typeface="Verdana"/>
                <a:cs typeface="Verdana"/>
              </a:rPr>
              <a:t>or</a:t>
            </a:r>
            <a:r>
              <a:rPr sz="2700" b="1" spc="0" baseline="-1523" dirty="0" smtClean="0">
                <a:latin typeface="Verdana"/>
                <a:cs typeface="Verdana"/>
              </a:rPr>
              <a:t> </a:t>
            </a:r>
            <a:r>
              <a:rPr sz="2700" b="1" spc="0" baseline="-1523" dirty="0" err="1" smtClean="0">
                <a:latin typeface="Verdana"/>
                <a:cs typeface="Verdana"/>
              </a:rPr>
              <a:t>d</a:t>
            </a:r>
            <a:r>
              <a:rPr sz="2700" b="1" spc="4" baseline="-1523" dirty="0" err="1" smtClean="0">
                <a:latin typeface="Verdana"/>
                <a:cs typeface="Verdana"/>
              </a:rPr>
              <a:t>e</a:t>
            </a:r>
            <a:r>
              <a:rPr sz="2700" b="1" spc="0" baseline="-1523" dirty="0" err="1" smtClean="0">
                <a:latin typeface="Verdana"/>
                <a:cs typeface="Verdana"/>
              </a:rPr>
              <a:t>p</a:t>
            </a:r>
            <a:r>
              <a:rPr sz="2700" b="1" spc="4" baseline="-1523" dirty="0" err="1" smtClean="0">
                <a:latin typeface="Verdana"/>
                <a:cs typeface="Verdana"/>
              </a:rPr>
              <a:t>e</a:t>
            </a:r>
            <a:r>
              <a:rPr sz="2700" b="1" spc="0" baseline="-1523" dirty="0" err="1" smtClean="0">
                <a:latin typeface="Verdana"/>
                <a:cs typeface="Verdana"/>
              </a:rPr>
              <a:t>nd</a:t>
            </a:r>
            <a:r>
              <a:rPr sz="2700" b="1" spc="4" baseline="-1523" dirty="0" err="1" smtClean="0">
                <a:latin typeface="Verdana"/>
                <a:cs typeface="Verdana"/>
              </a:rPr>
              <a:t>ê</a:t>
            </a:r>
            <a:r>
              <a:rPr sz="2700" b="1" spc="0" baseline="-1523" dirty="0" err="1" smtClean="0">
                <a:latin typeface="Verdana"/>
                <a:cs typeface="Verdana"/>
              </a:rPr>
              <a:t>ncia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09262" y="1160526"/>
            <a:ext cx="3960114" cy="639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6480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Menor</a:t>
            </a:r>
            <a:r>
              <a:rPr sz="1800" b="1" spc="9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Val</a:t>
            </a:r>
            <a:r>
              <a:rPr sz="1800" b="1" spc="-4" dirty="0" smtClean="0">
                <a:latin typeface="Verdana"/>
                <a:cs typeface="Verdana"/>
              </a:rPr>
              <a:t>o</a:t>
            </a:r>
            <a:r>
              <a:rPr sz="1800" b="1" spc="0" dirty="0" smtClean="0">
                <a:latin typeface="Verdana"/>
                <a:cs typeface="Verdana"/>
              </a:rPr>
              <a:t>r Agr</a:t>
            </a:r>
            <a:r>
              <a:rPr sz="1800" b="1" spc="4" dirty="0" smtClean="0">
                <a:latin typeface="Verdana"/>
                <a:cs typeface="Verdana"/>
              </a:rPr>
              <a:t>e</a:t>
            </a:r>
            <a:r>
              <a:rPr sz="1800" b="1" spc="0" dirty="0" smtClean="0">
                <a:latin typeface="Verdana"/>
                <a:cs typeface="Verdana"/>
              </a:rPr>
              <a:t>gado</a:t>
            </a:r>
            <a:endParaRPr sz="1800" dirty="0">
              <a:latin typeface="Verdana"/>
              <a:cs typeface="Verdana"/>
            </a:endParaRPr>
          </a:p>
          <a:p>
            <a:pPr marL="575437">
              <a:lnSpc>
                <a:spcPts val="2165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= me</a:t>
            </a:r>
            <a:r>
              <a:rPr sz="2700" b="1" spc="4" baseline="-1523" dirty="0" smtClean="0">
                <a:latin typeface="Verdana"/>
                <a:cs typeface="Verdana"/>
              </a:rPr>
              <a:t>n</a:t>
            </a:r>
            <a:r>
              <a:rPr sz="2700" b="1" spc="0" baseline="-1523" dirty="0" smtClean="0">
                <a:latin typeface="Verdana"/>
                <a:cs typeface="Verdana"/>
              </a:rPr>
              <a:t>or d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p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nd</a:t>
            </a:r>
            <a:r>
              <a:rPr sz="2700" b="1" spc="4" baseline="-1523" dirty="0" smtClean="0">
                <a:latin typeface="Verdana"/>
                <a:cs typeface="Verdana"/>
              </a:rPr>
              <a:t>ê</a:t>
            </a:r>
            <a:r>
              <a:rPr sz="2700" b="1" spc="0" baseline="-1523" dirty="0" smtClean="0">
                <a:latin typeface="Verdana"/>
                <a:cs typeface="Verdana"/>
              </a:rPr>
              <a:t>ncia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9275" y="1800478"/>
            <a:ext cx="2672842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3222117" y="1800478"/>
            <a:ext cx="1287145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509262" y="1800478"/>
            <a:ext cx="2651760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7161022" y="1800478"/>
            <a:ext cx="1308353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49275" y="2228088"/>
            <a:ext cx="267284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40"/>
              </a:spcBef>
            </a:pPr>
            <a:r>
              <a:rPr sz="1800" b="1" spc="4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anto Antonio</a:t>
            </a:r>
            <a:r>
              <a:rPr sz="1800" b="1" spc="34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d</a:t>
            </a:r>
            <a:r>
              <a:rPr sz="1800" b="1" spc="4" dirty="0" smtClean="0">
                <a:latin typeface="Verdana"/>
                <a:cs typeface="Verdana"/>
              </a:rPr>
              <a:t>o</a:t>
            </a:r>
            <a:r>
              <a:rPr sz="1800" b="1" spc="0" dirty="0" smtClean="0">
                <a:latin typeface="Verdana"/>
                <a:cs typeface="Verdana"/>
              </a:rPr>
              <a:t>s</a:t>
            </a:r>
            <a:endParaRPr sz="1800" dirty="0">
              <a:latin typeface="Verdana"/>
              <a:cs typeface="Verdana"/>
            </a:endParaRPr>
          </a:p>
          <a:p>
            <a:pPr marL="91414">
              <a:lnSpc>
                <a:spcPts val="2160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Mi</a:t>
            </a:r>
            <a:r>
              <a:rPr sz="2700" b="1" spc="-4" baseline="-1523" dirty="0" smtClean="0">
                <a:latin typeface="Verdana"/>
                <a:cs typeface="Verdana"/>
              </a:rPr>
              <a:t>l</a:t>
            </a:r>
            <a:r>
              <a:rPr sz="2700" b="1" spc="0" baseline="-1523" dirty="0" smtClean="0">
                <a:latin typeface="Verdana"/>
                <a:cs typeface="Verdana"/>
              </a:rPr>
              <a:t>ag</a:t>
            </a:r>
            <a:r>
              <a:rPr sz="2700" b="1" spc="4" baseline="-1523" dirty="0" smtClean="0">
                <a:latin typeface="Verdana"/>
                <a:cs typeface="Verdana"/>
              </a:rPr>
              <a:t>re</a:t>
            </a:r>
            <a:r>
              <a:rPr sz="2700" b="1" spc="0" baseline="-1523" dirty="0" smtClean="0">
                <a:latin typeface="Verdana"/>
                <a:cs typeface="Verdana"/>
              </a:rPr>
              <a:t>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22117" y="2228088"/>
            <a:ext cx="128714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40"/>
              </a:spcBef>
            </a:pPr>
            <a:r>
              <a:rPr lang="pt-BR" sz="1800" b="1" dirty="0" smtClean="0">
                <a:latin typeface="Verdana"/>
                <a:cs typeface="Verdana"/>
              </a:rPr>
              <a:t>76,41</a:t>
            </a:r>
            <a:endParaRPr sz="1800" b="1" dirty="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09262" y="2228088"/>
            <a:ext cx="265176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40"/>
              </a:spcBef>
            </a:pPr>
            <a:r>
              <a:rPr lang="pt-BR" b="1" dirty="0" smtClean="0">
                <a:latin typeface="Verdana"/>
                <a:cs typeface="Verdana"/>
              </a:rPr>
              <a:t>Baixa Grande do Ribeiro</a:t>
            </a:r>
            <a:endParaRPr sz="1800" b="1" dirty="0">
              <a:latin typeface="Verdana"/>
              <a:cs typeface="Verdana"/>
            </a:endParaRPr>
          </a:p>
          <a:p>
            <a:pPr marL="92328">
              <a:lnSpc>
                <a:spcPts val="2160"/>
              </a:lnSpc>
              <a:spcBef>
                <a:spcPts val="10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61022" y="2228088"/>
            <a:ext cx="1308353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9,</a:t>
            </a:r>
            <a:r>
              <a:rPr lang="pt-BR" b="1" spc="4" dirty="0" smtClean="0">
                <a:latin typeface="Verdana"/>
                <a:cs typeface="Verdana"/>
              </a:rPr>
              <a:t>06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9275" y="2868167"/>
            <a:ext cx="2672842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222117" y="2868167"/>
            <a:ext cx="1287145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4509262" y="2868167"/>
            <a:ext cx="2651760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7161022" y="2868167"/>
            <a:ext cx="1308353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549275" y="3295650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45"/>
              </a:spcBef>
            </a:pPr>
            <a:r>
              <a:rPr lang="pt-BR" sz="1800" b="1" dirty="0" smtClean="0">
                <a:latin typeface="Verdana"/>
                <a:cs typeface="Verdana"/>
              </a:rPr>
              <a:t>Campo Largo do Piauí</a:t>
            </a:r>
            <a:endParaRPr sz="1800" b="1" dirty="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22117" y="3295650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45"/>
              </a:spcBef>
            </a:pPr>
            <a:r>
              <a:rPr lang="pt-BR" b="1" dirty="0" smtClean="0">
                <a:latin typeface="Verdana"/>
                <a:cs typeface="Verdana"/>
              </a:rPr>
              <a:t>73,66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09262" y="3295650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45"/>
              </a:spcBef>
            </a:pPr>
            <a:r>
              <a:rPr lang="pt-BR" b="1" dirty="0" smtClean="0">
                <a:latin typeface="Verdana"/>
                <a:cs typeface="Verdana"/>
              </a:rPr>
              <a:t>Uruçuí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61022" y="3295650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45"/>
              </a:spcBef>
            </a:pPr>
            <a:r>
              <a:rPr lang="pt-BR" b="1" dirty="0" smtClean="0">
                <a:latin typeface="Verdana"/>
                <a:cs typeface="Verdana"/>
              </a:rPr>
              <a:t>10,57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9275" y="3723131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222117" y="3723131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509262" y="3723131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7161022" y="3723131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49275" y="4150614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45"/>
              </a:spcBef>
            </a:pPr>
            <a:r>
              <a:rPr lang="pt-BR" b="1" dirty="0" smtClean="0">
                <a:latin typeface="Verdana"/>
                <a:cs typeface="Verdana"/>
              </a:rPr>
              <a:t>Nossa Senhora dos Remédios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22117" y="4150614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45"/>
              </a:spcBef>
            </a:pPr>
            <a:r>
              <a:rPr lang="pt-BR" b="1" dirty="0" smtClean="0">
                <a:latin typeface="Verdana"/>
                <a:cs typeface="Verdana"/>
              </a:rPr>
              <a:t>73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15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09262" y="4150614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45"/>
              </a:spcBef>
            </a:pPr>
            <a:r>
              <a:rPr lang="pt-BR" b="1" dirty="0" smtClean="0">
                <a:latin typeface="Verdana"/>
                <a:cs typeface="Verdana"/>
              </a:rPr>
              <a:t>Ribeiro Gonçalves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61022" y="4150614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1</a:t>
            </a:r>
            <a:r>
              <a:rPr lang="pt-BR" b="1" spc="4" dirty="0">
                <a:latin typeface="Verdana"/>
                <a:cs typeface="Verdana"/>
              </a:rPr>
              <a:t>1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84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9275" y="4578096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222117" y="4578096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509262" y="4578096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7161022" y="4578096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49275" y="5005578"/>
            <a:ext cx="267284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50"/>
              </a:spcBef>
            </a:pPr>
            <a:r>
              <a:rPr lang="pt-BR" b="1" spc="4" dirty="0" smtClean="0">
                <a:latin typeface="Verdana"/>
                <a:cs typeface="Verdana"/>
              </a:rPr>
              <a:t>Lagoa de São </a:t>
            </a:r>
            <a:r>
              <a:rPr lang="pt-BR" b="1" spc="4" dirty="0">
                <a:latin typeface="Verdana"/>
                <a:cs typeface="Verdana"/>
              </a:rPr>
              <a:t>F</a:t>
            </a:r>
            <a:r>
              <a:rPr lang="pt-BR" b="1" spc="4" dirty="0" smtClean="0">
                <a:latin typeface="Verdana"/>
                <a:cs typeface="Verdana"/>
              </a:rPr>
              <a:t>rancisco</a:t>
            </a:r>
            <a:endParaRPr sz="1800" dirty="0">
              <a:latin typeface="Verdana"/>
              <a:cs typeface="Verdana"/>
            </a:endParaRPr>
          </a:p>
          <a:p>
            <a:pPr marL="91414">
              <a:lnSpc>
                <a:spcPts val="2160"/>
              </a:lnSpc>
              <a:spcBef>
                <a:spcPts val="10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2117" y="5005578"/>
            <a:ext cx="128714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7</a:t>
            </a:r>
            <a:r>
              <a:rPr sz="1800" b="1" spc="4" dirty="0" smtClean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98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09262" y="5005578"/>
            <a:ext cx="265176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50"/>
              </a:spcBef>
            </a:pPr>
            <a:r>
              <a:rPr sz="1800" b="1" spc="4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anta Filomena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1022" y="5005578"/>
            <a:ext cx="1308353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1</a:t>
            </a:r>
            <a:r>
              <a:rPr lang="pt-BR" b="1" spc="4" dirty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86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275" y="5645658"/>
            <a:ext cx="2672842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222117" y="5645658"/>
            <a:ext cx="1287145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509262" y="5645658"/>
            <a:ext cx="2651760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161022" y="5645658"/>
            <a:ext cx="1308353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49275" y="6011418"/>
            <a:ext cx="2672842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50"/>
              </a:spcBef>
            </a:pPr>
            <a:r>
              <a:rPr lang="pt-BR" b="1" spc="4" dirty="0" smtClean="0">
                <a:latin typeface="Verdana"/>
                <a:cs typeface="Verdana"/>
              </a:rPr>
              <a:t>São João do Arraial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2117" y="6011418"/>
            <a:ext cx="1287145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72,</a:t>
            </a:r>
            <a:r>
              <a:rPr lang="pt-BR" sz="1800" b="1" spc="0" dirty="0" smtClean="0">
                <a:latin typeface="Verdana"/>
                <a:cs typeface="Verdana"/>
              </a:rPr>
              <a:t>03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262" y="6011418"/>
            <a:ext cx="2651760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50"/>
              </a:spcBef>
            </a:pPr>
            <a:r>
              <a:rPr lang="pt-BR" b="1" dirty="0" smtClean="0">
                <a:latin typeface="Verdana"/>
                <a:cs typeface="Verdana"/>
              </a:rPr>
              <a:t>Bom Jesus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161022" y="6011418"/>
            <a:ext cx="1308353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1</a:t>
            </a:r>
            <a:r>
              <a:rPr lang="pt-BR" sz="1800" b="1" spc="0" dirty="0" smtClean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9</a:t>
            </a:r>
            <a:r>
              <a:rPr sz="1800" b="1" spc="0" dirty="0" smtClean="0">
                <a:latin typeface="Verdana"/>
                <a:cs typeface="Verdana"/>
              </a:rPr>
              <a:t>0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47656" y="1488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0237" y="1831848"/>
            <a:ext cx="7978838" cy="0"/>
          </a:xfrm>
          <a:custGeom>
            <a:avLst/>
            <a:gdLst/>
            <a:ahLst/>
            <a:cxnLst/>
            <a:rect l="l" t="t" r="r" b="b"/>
            <a:pathLst>
              <a:path w="7978838">
                <a:moveTo>
                  <a:pt x="0" y="0"/>
                </a:moveTo>
                <a:lnTo>
                  <a:pt x="79788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0237" y="1100201"/>
            <a:ext cx="7978838" cy="0"/>
          </a:xfrm>
          <a:custGeom>
            <a:avLst/>
            <a:gdLst/>
            <a:ahLst/>
            <a:cxnLst/>
            <a:rect l="l" t="t" r="r" b="b"/>
            <a:pathLst>
              <a:path w="7978838">
                <a:moveTo>
                  <a:pt x="0" y="0"/>
                </a:moveTo>
                <a:lnTo>
                  <a:pt x="79788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0237" y="3935349"/>
            <a:ext cx="7978838" cy="0"/>
          </a:xfrm>
          <a:custGeom>
            <a:avLst/>
            <a:gdLst/>
            <a:ahLst/>
            <a:cxnLst/>
            <a:rect l="l" t="t" r="r" b="b"/>
            <a:pathLst>
              <a:path w="7978838">
                <a:moveTo>
                  <a:pt x="0" y="0"/>
                </a:moveTo>
                <a:lnTo>
                  <a:pt x="79788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966012" y="370211"/>
            <a:ext cx="657816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maiores</a:t>
            </a:r>
            <a:r>
              <a:rPr sz="2800" b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</a:t>
            </a:r>
            <a:r>
              <a:rPr sz="2800" b="1" spc="-6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CAPITA</a:t>
            </a:r>
            <a:r>
              <a:rPr sz="2800" b="1" spc="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89011" y="370211"/>
            <a:ext cx="1090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51350" y="1170046"/>
            <a:ext cx="216084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30669" y="1170046"/>
            <a:ext cx="934408" cy="619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64"/>
              </a:lnSpc>
              <a:spcBef>
                <a:spcPts val="98"/>
              </a:spcBef>
            </a:pPr>
            <a:r>
              <a:rPr lang="pt-BR"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i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api</a:t>
            </a:r>
            <a:r>
              <a:rPr sz="1800" b="1" i="1" spc="-9" dirty="0" err="1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i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lang="pt-BR" sz="1800" b="1" i="1" spc="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marR="3429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28420" y="1352926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66846" y="153580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14850" y="153580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62981" y="153580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578598" y="1535806"/>
            <a:ext cx="63938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R$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84778" y="1961847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sz="18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84598" y="189643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31586" y="189643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1001" y="1901947"/>
            <a:ext cx="3079768" cy="1991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673">
              <a:lnSpc>
                <a:spcPct val="101277"/>
              </a:lnSpc>
              <a:spcBef>
                <a:spcPts val="608"/>
              </a:spcBef>
            </a:pPr>
            <a:r>
              <a:rPr lang="pt-BR" b="1" spc="-4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pt-BR" b="1" spc="-9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pt-BR" b="1" spc="-4" dirty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lang="pt-BR" b="1" spc="4" dirty="0" smtClean="0">
                <a:solidFill>
                  <a:srgbClr val="FFFFFF"/>
                </a:solidFill>
                <a:latin typeface="Verdana"/>
                <a:cs typeface="Verdana"/>
              </a:rPr>
              <a:t>G.</a:t>
            </a:r>
            <a:r>
              <a:rPr lang="pt-BR" b="1" dirty="0" smtClean="0">
                <a:solidFill>
                  <a:srgbClr val="FFFFFF"/>
                </a:solidFill>
                <a:latin typeface="Verdana"/>
                <a:cs typeface="Verdana"/>
              </a:rPr>
              <a:t> do </a:t>
            </a:r>
            <a:r>
              <a:rPr lang="pt-BR" dirty="0" smtClean="0">
                <a:latin typeface="Verdana"/>
                <a:cs typeface="Verdana"/>
              </a:rPr>
              <a:t> </a:t>
            </a:r>
            <a:r>
              <a:rPr lang="pt-BR" sz="2700" b="1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pt-BR"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pt-BR" sz="2700" b="1" baseline="-1523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lang="pt-BR"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pt-BR" sz="2700" b="1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endParaRPr lang="pt-BR" dirty="0">
              <a:latin typeface="Verdana"/>
              <a:cs typeface="Verdana"/>
            </a:endParaRPr>
          </a:p>
          <a:p>
            <a:pPr marL="12700" marR="41673">
              <a:lnSpc>
                <a:spcPts val="1964"/>
              </a:lnSpc>
              <a:spcBef>
                <a:spcPts val="98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Verdana"/>
                <a:cs typeface="Verdana"/>
              </a:rPr>
              <a:t>Uruçuí</a:t>
            </a:r>
            <a:endParaRPr sz="1800" b="1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8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 dirty="0">
              <a:latin typeface="Verdana"/>
              <a:cs typeface="Verdana"/>
            </a:endParaRPr>
          </a:p>
          <a:p>
            <a:pPr marL="12700" marR="41673">
              <a:lnSpc>
                <a:spcPct val="101277"/>
              </a:lnSpc>
              <a:spcBef>
                <a:spcPts val="692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anta Filomena</a:t>
            </a:r>
            <a:endParaRPr lang="pt-BR" sz="1800" b="1" spc="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marR="41673">
              <a:lnSpc>
                <a:spcPct val="101277"/>
              </a:lnSpc>
              <a:spcBef>
                <a:spcPts val="692"/>
              </a:spcBef>
            </a:pPr>
            <a:r>
              <a:rPr lang="pt-BR" b="1" dirty="0" smtClean="0">
                <a:solidFill>
                  <a:srgbClr val="FFFFFF"/>
                </a:solidFill>
                <a:latin typeface="Verdana"/>
                <a:cs typeface="Verdana"/>
              </a:rPr>
              <a:t>Bom Jesus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21170" y="1904995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12506" y="1904995"/>
            <a:ext cx="1108255" cy="251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lang="pt-BR" b="1" spc="-9" dirty="0" smtClean="0">
                <a:solidFill>
                  <a:srgbClr val="FFFFFF"/>
                </a:solidFill>
                <a:latin typeface="Arial"/>
                <a:cs typeface="Arial"/>
              </a:rPr>
              <a:t>9.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866,93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74566" y="2347637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96780" y="230714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13181" y="2322446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21170" y="2220637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89361" y="2195446"/>
            <a:ext cx="10623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817,46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74566" y="2659689"/>
            <a:ext cx="504184" cy="1228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992" marR="34289">
              <a:lnSpc>
                <a:spcPts val="1939"/>
              </a:lnSpc>
              <a:spcBef>
                <a:spcPts val="9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lang="pt-BR" b="1" spc="-9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6</a:t>
            </a:r>
            <a:endParaRPr sz="1800" dirty="0">
              <a:latin typeface="Times New Roman"/>
              <a:cs typeface="Times New Roman"/>
            </a:endParaRPr>
          </a:p>
          <a:p>
            <a:pPr marL="62992" marR="34289">
              <a:lnSpc>
                <a:spcPct val="95825"/>
              </a:lnSpc>
              <a:spcBef>
                <a:spcPts val="810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10</a:t>
            </a:r>
            <a:endParaRPr sz="18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4598" y="2659690"/>
            <a:ext cx="290288" cy="1228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10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10</a:t>
            </a:r>
            <a:endParaRPr sz="18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31586" y="2659690"/>
            <a:ext cx="173989" cy="1228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10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9</a:t>
            </a:r>
            <a:endParaRPr sz="18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21170" y="2659691"/>
            <a:ext cx="222210" cy="1237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Verdana"/>
                <a:cs typeface="Verdana"/>
              </a:rPr>
              <a:t>5</a:t>
            </a:r>
            <a:endParaRPr sz="1800" b="1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12506" y="2659689"/>
            <a:ext cx="1039213" cy="123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lang="pt-BR" b="1" spc="-9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285,13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33.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063,41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0"/>
              </a:spcBef>
            </a:pPr>
            <a:r>
              <a:rPr lang="pt-BR" sz="1800" b="1" dirty="0" smtClean="0">
                <a:solidFill>
                  <a:schemeClr val="bg1"/>
                </a:solidFill>
                <a:latin typeface="Arial"/>
                <a:cs typeface="Arial"/>
              </a:rPr>
              <a:t>26.497,12</a:t>
            </a:r>
            <a:endParaRPr sz="1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3793" y="4340601"/>
            <a:ext cx="391012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 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ção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12360" y="4340601"/>
            <a:ext cx="20618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agro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ecuá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94678" y="4340601"/>
            <a:ext cx="212608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onde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3793" y="4669785"/>
            <a:ext cx="287697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odução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eais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79241" y="4669785"/>
            <a:ext cx="21149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09212" y="4669785"/>
            <a:ext cx="5922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20032" y="4669785"/>
            <a:ext cx="7548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bai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2700" y="4669785"/>
            <a:ext cx="31337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nsidade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mog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793" y="5291706"/>
            <a:ext cx="2155443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PIB P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800" b="1" spc="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CAPI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3793" y="5877124"/>
            <a:ext cx="3106942" cy="880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uí</a:t>
            </a:r>
            <a:r>
              <a:rPr sz="18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–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R$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R$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94" dirty="0" smtClean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lang="pt-BR" b="1" dirty="0" smtClean="0">
                <a:solidFill>
                  <a:srgbClr val="FFFF00"/>
                </a:solidFill>
                <a:latin typeface="Arial"/>
                <a:cs typeface="Arial"/>
              </a:rPr>
              <a:t>2</a:t>
            </a:r>
            <a:r>
              <a:rPr lang="pt-BR" b="1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r>
              <a:rPr lang="pt-BR"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218,51</a:t>
            </a:r>
            <a:endParaRPr sz="1800" dirty="0">
              <a:latin typeface="Arial"/>
              <a:cs typeface="Arial"/>
            </a:endParaRPr>
          </a:p>
          <a:p>
            <a:pPr marL="12700" marR="34870">
              <a:lnSpc>
                <a:spcPct val="101277"/>
              </a:lnSpc>
              <a:spcBef>
                <a:spcPts val="301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Brasil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– R$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2</a:t>
            </a:r>
            <a:r>
              <a:rPr lang="pt-BR" b="1" spc="-9" dirty="0" smtClean="0">
                <a:solidFill>
                  <a:srgbClr val="FFFF00"/>
                </a:solidFill>
                <a:latin typeface="Arial"/>
                <a:cs typeface="Arial"/>
              </a:rPr>
              <a:t>9.326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r>
              <a:rPr lang="pt-BR"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33</a:t>
            </a:r>
            <a:endParaRPr sz="1800" dirty="0">
              <a:latin typeface="Arial"/>
              <a:cs typeface="Arial"/>
            </a:endParaRPr>
          </a:p>
          <a:p>
            <a:pPr marL="12700" marR="34870">
              <a:lnSpc>
                <a:spcPct val="101277"/>
              </a:lnSpc>
              <a:spcBef>
                <a:spcPts val="385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3182" y="5880993"/>
            <a:ext cx="3026018" cy="583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b="1" spc="-9" dirty="0" smtClean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b="1" spc="4" dirty="0" smtClean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ia</a:t>
            </a:r>
            <a:r>
              <a:rPr sz="1800" b="1" spc="5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– R$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pt-BR" b="1" dirty="0" smtClean="0">
                <a:solidFill>
                  <a:srgbClr val="FFFF00"/>
                </a:solidFill>
                <a:latin typeface="Arial"/>
                <a:cs typeface="Arial"/>
              </a:rPr>
              <a:t>73.</a:t>
            </a:r>
            <a:r>
              <a:rPr lang="pt-BR"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971,05</a:t>
            </a:r>
            <a:endParaRPr sz="1800" dirty="0">
              <a:latin typeface="Arial"/>
              <a:cs typeface="Arial"/>
            </a:endParaRPr>
          </a:p>
          <a:p>
            <a:pPr marL="15366">
              <a:lnSpc>
                <a:spcPct val="95825"/>
              </a:lnSpc>
              <a:spcBef>
                <a:spcPts val="425"/>
              </a:spcBef>
            </a:pP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ã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b="1" spc="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b="1" spc="4" dirty="0" smtClean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b="1" spc="4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– R$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4</a:t>
            </a:r>
            <a:r>
              <a:rPr lang="pt-BR" b="1" spc="-4" dirty="0" smtClean="0">
                <a:solidFill>
                  <a:srgbClr val="FFFF00"/>
                </a:solidFill>
                <a:latin typeface="Arial"/>
                <a:cs typeface="Arial"/>
              </a:rPr>
              <a:t>3.694,68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0237" y="960501"/>
            <a:ext cx="79788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30237" y="1744038"/>
            <a:ext cx="79788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30237" y="3795649"/>
            <a:ext cx="79788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7200" y="1848230"/>
            <a:ext cx="8342376" cy="0"/>
          </a:xfrm>
          <a:custGeom>
            <a:avLst/>
            <a:gdLst/>
            <a:ahLst/>
            <a:cxnLst/>
            <a:rect l="l" t="t" r="r" b="b"/>
            <a:pathLst>
              <a:path w="8342376">
                <a:moveTo>
                  <a:pt x="0" y="0"/>
                </a:moveTo>
                <a:lnTo>
                  <a:pt x="834237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7200" y="1100201"/>
            <a:ext cx="8342376" cy="0"/>
          </a:xfrm>
          <a:custGeom>
            <a:avLst/>
            <a:gdLst/>
            <a:ahLst/>
            <a:cxnLst/>
            <a:rect l="l" t="t" r="r" b="b"/>
            <a:pathLst>
              <a:path w="8342376">
                <a:moveTo>
                  <a:pt x="0" y="0"/>
                </a:moveTo>
                <a:lnTo>
                  <a:pt x="834237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7200" y="4016375"/>
            <a:ext cx="8342376" cy="0"/>
          </a:xfrm>
          <a:custGeom>
            <a:avLst/>
            <a:gdLst/>
            <a:ahLst/>
            <a:cxnLst/>
            <a:rect l="l" t="t" r="r" b="b"/>
            <a:pathLst>
              <a:path w="8342376">
                <a:moveTo>
                  <a:pt x="0" y="0"/>
                </a:moveTo>
                <a:lnTo>
                  <a:pt x="834237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05662" y="405263"/>
            <a:ext cx="784274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menores</a:t>
            </a:r>
            <a:r>
              <a:rPr sz="2800" b="1" spc="-11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</a:t>
            </a:r>
            <a:r>
              <a:rPr sz="2800" b="1" spc="-6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APITA</a:t>
            </a:r>
            <a:r>
              <a:rPr sz="2800" b="1" spc="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- 201</a:t>
            </a:r>
            <a:r>
              <a:rPr lang="pt-BR"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25518" y="1186556"/>
            <a:ext cx="301977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 capi</a:t>
            </a:r>
            <a:r>
              <a:rPr sz="1800" b="1" i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19606" y="1361181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17570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23410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98973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49185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74991" y="1552316"/>
            <a:ext cx="22222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14258" y="1552316"/>
            <a:ext cx="40011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R$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99866" y="1929633"/>
            <a:ext cx="548851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18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05706" y="1929633"/>
            <a:ext cx="548851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81269" y="1929633"/>
            <a:ext cx="548851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15430" y="1929633"/>
            <a:ext cx="548193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61090" y="1927407"/>
            <a:ext cx="1093478" cy="6356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lang="pt-BR" b="1" spc="-4" dirty="0" smtClean="0">
                <a:solidFill>
                  <a:srgbClr val="FFFFFF"/>
                </a:solidFill>
                <a:latin typeface="Arial"/>
                <a:cs typeface="Arial"/>
              </a:rPr>
              <a:t>949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09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38"/>
              </a:spcBef>
            </a:pP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5.012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936365"/>
            <a:ext cx="2540860" cy="1187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64"/>
              </a:lnSpc>
              <a:spcBef>
                <a:spcPts val="98"/>
              </a:spcBef>
            </a:pPr>
            <a:r>
              <a:rPr lang="pt-BR" b="1" dirty="0" smtClean="0">
                <a:solidFill>
                  <a:srgbClr val="FFFFFF"/>
                </a:solidFill>
                <a:latin typeface="Verdana"/>
                <a:cs typeface="Verdana"/>
              </a:rPr>
              <a:t>Cabeceiras</a:t>
            </a:r>
            <a:endParaRPr sz="1800" dirty="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714"/>
              </a:spcBef>
            </a:pPr>
            <a:r>
              <a:rPr lang="pt-BR" b="1" dirty="0" smtClean="0">
                <a:solidFill>
                  <a:srgbClr val="FFFFFF"/>
                </a:solidFill>
                <a:latin typeface="Verdana"/>
                <a:cs typeface="Verdana"/>
              </a:rPr>
              <a:t>Campo L. do Piauí</a:t>
            </a:r>
            <a:endParaRPr sz="1800" dirty="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692"/>
              </a:spcBef>
            </a:pPr>
            <a:r>
              <a:rPr lang="pt-BR" b="1" dirty="0" smtClean="0">
                <a:solidFill>
                  <a:srgbClr val="FFFFFF"/>
                </a:solidFill>
                <a:latin typeface="Verdana"/>
                <a:cs typeface="Verdana"/>
              </a:rPr>
              <a:t>São João do Arraial</a:t>
            </a:r>
            <a:endParaRPr lang="pt-BR" dirty="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716"/>
              </a:spcBef>
            </a:pPr>
            <a:r>
              <a:rPr lang="pt-BR" b="1" spc="4" dirty="0" smtClean="0">
                <a:solidFill>
                  <a:srgbClr val="FFFFFF"/>
                </a:solidFill>
                <a:latin typeface="Verdana"/>
                <a:cs typeface="Verdana"/>
              </a:rPr>
              <a:t>Curralinhos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24"/>
              </a:spcBef>
            </a:pPr>
            <a:r>
              <a:rPr lang="pt-BR" b="1" spc="4" dirty="0" smtClean="0">
                <a:solidFill>
                  <a:srgbClr val="FFFFFF"/>
                </a:solidFill>
                <a:latin typeface="Verdana"/>
                <a:cs typeface="Verdana"/>
              </a:rPr>
              <a:t>Massapê do Piauí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99866" y="2661705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7094" y="2633687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lang="pt-BR" b="1" spc="4" dirty="0" smtClean="0">
                <a:solidFill>
                  <a:srgbClr val="FFFFFF"/>
                </a:solidFill>
                <a:latin typeface="Verdana"/>
                <a:cs typeface="Verdana"/>
              </a:rPr>
              <a:t>159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1269" y="2655880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15430" y="2618302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61090" y="2565582"/>
            <a:ext cx="1093478" cy="306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5.089,90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99866" y="3124201"/>
            <a:ext cx="548851" cy="845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5706" y="3124201"/>
            <a:ext cx="548851" cy="845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1269" y="3124201"/>
            <a:ext cx="548851" cy="845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lang="pt-BR" b="1" spc="4" dirty="0" smtClean="0">
                <a:solidFill>
                  <a:srgbClr val="FFFFFF"/>
                </a:solidFill>
                <a:latin typeface="Verdana"/>
                <a:cs typeface="Verdana"/>
              </a:rPr>
              <a:t>198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lang="pt-BR" b="1" spc="4" dirty="0" smtClean="0">
                <a:solidFill>
                  <a:srgbClr val="FFFFFF"/>
                </a:solidFill>
                <a:latin typeface="Verdana"/>
                <a:cs typeface="Verdana"/>
              </a:rPr>
              <a:t>222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15430" y="3124201"/>
            <a:ext cx="548193" cy="845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61090" y="3124201"/>
            <a:ext cx="1093478" cy="843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5.115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pt-BR"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60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45"/>
              </a:spcBef>
            </a:pP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5.119,14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516" y="4670674"/>
            <a:ext cx="7880146" cy="583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Munic</a:t>
            </a:r>
            <a:r>
              <a:rPr sz="1800" b="1" spc="-9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</a:t>
            </a: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pios</a:t>
            </a:r>
            <a:r>
              <a:rPr sz="1800" b="1" spc="9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 </a:t>
            </a:r>
            <a:r>
              <a:rPr lang="pt-BR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pequena agregação de valor das atividades </a:t>
            </a:r>
            <a:r>
              <a:rPr lang="pt-BR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produtivas </a:t>
            </a: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com </a:t>
            </a:r>
            <a:r>
              <a:rPr sz="1800" b="1" spc="-4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orte</a:t>
            </a:r>
            <a:r>
              <a:rPr lang="pt-BR"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sz="1800" b="1" spc="4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sz="1800" b="1" spc="4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</a:t>
            </a:r>
            <a:r>
              <a:rPr sz="1800" b="1" spc="4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ê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ncia</a:t>
            </a:r>
            <a:r>
              <a:rPr sz="1800" b="1" spc="14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</a:t>
            </a:r>
            <a:r>
              <a:rPr sz="1800" b="1" spc="-9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sz="1800" b="1" spc="4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inis</a:t>
            </a:r>
            <a:r>
              <a:rPr sz="1800" b="1" spc="-9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ração</a:t>
            </a:r>
            <a:r>
              <a:rPr lang="pt-BR"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spc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Públic</a:t>
            </a:r>
            <a:r>
              <a:rPr sz="1800" b="1" spc="-9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800" b="1" spc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60501"/>
            <a:ext cx="8342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57200" y="1708530"/>
            <a:ext cx="8342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57200" y="3876675"/>
            <a:ext cx="8342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23179" y="482663"/>
            <a:ext cx="1950669" cy="518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3550" y="222250"/>
            <a:ext cx="1871726" cy="1114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56487" y="1487059"/>
            <a:ext cx="1492638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FU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DAÇÃO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4266" y="1487059"/>
            <a:ext cx="4892356" cy="22716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CENT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SQUI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AS ECO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ÔMICAS</a:t>
            </a:r>
            <a:endParaRPr sz="2000" dirty="0">
              <a:latin typeface="Arial"/>
              <a:cs typeface="Arial"/>
            </a:endParaRPr>
          </a:p>
          <a:p>
            <a:pPr marL="126042" marR="19088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SOCI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AUÍ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RO)</a:t>
            </a:r>
            <a:endParaRPr sz="2000" dirty="0">
              <a:latin typeface="Arial"/>
              <a:cs typeface="Arial"/>
            </a:endParaRPr>
          </a:p>
          <a:p>
            <a:pPr marL="793554" marR="1144498" indent="-729996">
              <a:lnSpc>
                <a:spcPts val="2069"/>
              </a:lnSpc>
              <a:spcBef>
                <a:spcPts val="1175"/>
              </a:spcBef>
            </a:pP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-ma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l: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ma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n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fre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d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i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j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r@c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e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pr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o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.pi.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g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o</a:t>
            </a:r>
            <a:r>
              <a:rPr sz="1800" u="sng" spc="-13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v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.br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1800" u="sng" dirty="0">
              <a:latin typeface="Arial"/>
              <a:cs typeface="Arial"/>
            </a:endParaRPr>
          </a:p>
          <a:p>
            <a:pPr marL="793554" marR="1144498">
              <a:lnSpc>
                <a:spcPts val="2069"/>
              </a:lnSpc>
              <a:spcBef>
                <a:spcPts val="1171"/>
              </a:spcBef>
            </a:pP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</a:rPr>
              <a:t>lc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s.fil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h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o@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c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ep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r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o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.p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.g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o</a:t>
            </a:r>
            <a:r>
              <a:rPr sz="1800" u="sng" spc="-13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v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.br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 </a:t>
            </a:r>
            <a:endParaRPr sz="1800" u="sng" dirty="0">
              <a:latin typeface="Arial"/>
              <a:cs typeface="Arial"/>
            </a:endParaRPr>
          </a:p>
          <a:p>
            <a:pPr marL="793554" marR="1144498">
              <a:lnSpc>
                <a:spcPts val="2069"/>
              </a:lnSpc>
              <a:spcBef>
                <a:spcPts val="1171"/>
              </a:spcBef>
            </a:pP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ev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a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ristor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e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is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@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ce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p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ro.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p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i.g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o</a:t>
            </a:r>
            <a:r>
              <a:rPr sz="1800" u="sng" spc="-12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v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.br</a:t>
            </a:r>
            <a:endParaRPr sz="1800" u="sng" dirty="0" smtClean="0">
              <a:latin typeface="Arial"/>
              <a:cs typeface="Arial"/>
            </a:endParaRPr>
          </a:p>
          <a:p>
            <a:pPr marL="815525" marR="824056" algn="ctr">
              <a:lnSpc>
                <a:spcPct val="95825"/>
              </a:lnSpc>
              <a:spcBef>
                <a:spcPts val="1511"/>
              </a:spcBef>
            </a:pP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</a:rPr>
              <a:t>ls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.carv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a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l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h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o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@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ce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p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ro.</a:t>
            </a:r>
            <a:r>
              <a:rPr sz="1800" u="sng" spc="-4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p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i.g</a:t>
            </a:r>
            <a:r>
              <a:rPr sz="1800" u="sng" spc="-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o</a:t>
            </a:r>
            <a:r>
              <a:rPr sz="1800" u="sng" spc="-12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v</a:t>
            </a:r>
            <a:r>
              <a:rPr sz="1800" u="sng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.br</a:t>
            </a:r>
            <a:endParaRPr sz="1800" u="sng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67798" y="1487059"/>
            <a:ext cx="2333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965" y="4067103"/>
            <a:ext cx="5875477" cy="2449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sidente 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a F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ão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CEP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O:</a:t>
            </a:r>
            <a:r>
              <a:rPr sz="1800" b="1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tô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io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José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Cast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lo</a:t>
            </a:r>
            <a:endParaRPr sz="1800" dirty="0">
              <a:latin typeface="Arial"/>
              <a:cs typeface="Arial"/>
            </a:endParaRPr>
          </a:p>
          <a:p>
            <a:pPr marL="76707" marR="34290">
              <a:lnSpc>
                <a:spcPct val="95825"/>
              </a:lnSpc>
              <a:spcBef>
                <a:spcPts val="1073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ros</a:t>
            </a:r>
            <a:endParaRPr sz="1800" dirty="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1170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Elab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o:</a:t>
            </a:r>
            <a:endParaRPr sz="1800" dirty="0">
              <a:latin typeface="Arial"/>
              <a:cs typeface="Arial"/>
            </a:endParaRPr>
          </a:p>
          <a:p>
            <a:pPr marL="927379" marR="34290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fre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Cer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ira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Jú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800" dirty="0">
              <a:latin typeface="Arial"/>
              <a:cs typeface="Arial"/>
            </a:endParaRPr>
          </a:p>
          <a:p>
            <a:pPr marL="927379" marR="1838112">
              <a:lnSpc>
                <a:spcPct val="100041"/>
              </a:lnSpc>
              <a:spcBef>
                <a:spcPts val="90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Alc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Marti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 Nu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Fil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 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lso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iro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Carv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 Ev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risto</a:t>
            </a:r>
            <a:r>
              <a:rPr sz="1800" spc="-9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Alv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 d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1800" spc="0" dirty="0" err="1" smtClean="0">
                <a:solidFill>
                  <a:srgbClr val="FFFFFF"/>
                </a:solidFill>
                <a:latin typeface="Arial"/>
                <a:cs typeface="Arial"/>
              </a:rPr>
              <a:t>Jú</a:t>
            </a:r>
            <a:r>
              <a:rPr sz="1800" spc="-9" dirty="0" err="1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9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err="1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pt-BR" dirty="0">
              <a:solidFill>
                <a:srgbClr val="FFFFFF"/>
              </a:solidFill>
              <a:latin typeface="Arial"/>
              <a:cs typeface="Arial"/>
            </a:endParaRPr>
          </a:p>
          <a:p>
            <a:pPr marL="927379" marR="1838112">
              <a:lnSpc>
                <a:spcPct val="100041"/>
              </a:lnSpc>
              <a:spcBef>
                <a:spcPts val="90"/>
              </a:spcBef>
            </a:pPr>
            <a:r>
              <a:rPr lang="pt-BR" sz="1800" dirty="0" smtClean="0">
                <a:solidFill>
                  <a:srgbClr val="FFFFFF"/>
                </a:solidFill>
                <a:latin typeface="Arial"/>
                <a:cs typeface="Arial"/>
              </a:rPr>
              <a:t>Tancredo Dantas Neiva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96989" y="4067103"/>
            <a:ext cx="7827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Bra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3412" y="619125"/>
            <a:ext cx="8018399" cy="5816600"/>
          </a:xfrm>
          <a:custGeom>
            <a:avLst/>
            <a:gdLst/>
            <a:ahLst/>
            <a:cxnLst/>
            <a:rect l="l" t="t" r="r" b="b"/>
            <a:pathLst>
              <a:path w="8018399" h="5816600">
                <a:moveTo>
                  <a:pt x="0" y="5816600"/>
                </a:moveTo>
                <a:lnTo>
                  <a:pt x="8018399" y="5816600"/>
                </a:lnTo>
                <a:lnTo>
                  <a:pt x="8018399" y="0"/>
                </a:lnTo>
                <a:lnTo>
                  <a:pt x="0" y="0"/>
                </a:lnTo>
                <a:lnTo>
                  <a:pt x="0" y="58166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33412" y="619125"/>
            <a:ext cx="8018399" cy="5816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marL="1268577" marR="1271100" algn="ctr">
              <a:lnSpc>
                <a:spcPct val="101277"/>
              </a:lnSpc>
              <a:spcBef>
                <a:spcPts val="330"/>
              </a:spcBef>
            </a:pP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TRÊS</a:t>
            </a:r>
            <a:r>
              <a:rPr sz="2800" b="1" spc="-64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PONTOS</a:t>
            </a:r>
            <a:r>
              <a:rPr sz="2800" b="1" spc="-110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DE</a:t>
            </a:r>
            <a:r>
              <a:rPr sz="2800" b="1" spc="-42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PARTIDA</a:t>
            </a:r>
            <a:endParaRPr sz="2800" dirty="0">
              <a:latin typeface="Verdana"/>
              <a:cs typeface="Verdana"/>
            </a:endParaRPr>
          </a:p>
          <a:p>
            <a:pPr marL="91706" marR="43741" algn="just">
              <a:lnSpc>
                <a:spcPts val="2400"/>
              </a:lnSpc>
              <a:spcBef>
                <a:spcPts val="2330"/>
              </a:spcBef>
            </a:pPr>
            <a:r>
              <a:rPr sz="2000" b="1" spc="0" dirty="0" smtClean="0">
                <a:latin typeface="Verdana"/>
                <a:cs typeface="Verdana"/>
              </a:rPr>
              <a:t>1º)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275" dirty="0" smtClean="0">
                <a:latin typeface="Verdana"/>
                <a:cs typeface="Verdana"/>
              </a:rPr>
              <a:t> </a:t>
            </a:r>
            <a:r>
              <a:rPr sz="2000" b="1" spc="-4" dirty="0" smtClean="0">
                <a:latin typeface="Verdana"/>
                <a:cs typeface="Verdana"/>
              </a:rPr>
              <a:t>P</a:t>
            </a:r>
            <a:r>
              <a:rPr sz="2000" b="1" spc="0" dirty="0" smtClean="0">
                <a:latin typeface="Verdana"/>
                <a:cs typeface="Verdana"/>
              </a:rPr>
              <a:t>iauí,</a:t>
            </a:r>
            <a:r>
              <a:rPr sz="2000" b="1" spc="26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na</a:t>
            </a:r>
            <a:r>
              <a:rPr sz="2000" b="1" spc="28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segunda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dé</a:t>
            </a:r>
            <a:r>
              <a:rPr sz="2000" b="1" spc="-14" dirty="0" smtClean="0">
                <a:latin typeface="Verdana"/>
                <a:cs typeface="Verdana"/>
              </a:rPr>
              <a:t>c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-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28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séc</a:t>
            </a:r>
            <a:r>
              <a:rPr sz="2000" b="1" spc="-9" dirty="0" smtClean="0">
                <a:latin typeface="Verdana"/>
                <a:cs typeface="Verdana"/>
              </a:rPr>
              <a:t>u</a:t>
            </a:r>
            <a:r>
              <a:rPr sz="2000" b="1" spc="-14" dirty="0" smtClean="0">
                <a:latin typeface="Verdana"/>
                <a:cs typeface="Verdana"/>
              </a:rPr>
              <a:t>l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284" dirty="0" smtClean="0">
                <a:latin typeface="Verdana"/>
                <a:cs typeface="Verdana"/>
              </a:rPr>
              <a:t> </a:t>
            </a:r>
            <a:r>
              <a:rPr sz="2000" b="1" spc="-4" dirty="0" smtClean="0">
                <a:latin typeface="Verdana"/>
                <a:cs typeface="Verdana"/>
              </a:rPr>
              <a:t>X</a:t>
            </a:r>
            <a:r>
              <a:rPr sz="2000" b="1" spc="0" dirty="0" smtClean="0">
                <a:latin typeface="Verdana"/>
                <a:cs typeface="Verdana"/>
              </a:rPr>
              <a:t>XI,</a:t>
            </a:r>
            <a:r>
              <a:rPr sz="2000" b="1" spc="275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ainda é, 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4" dirty="0" smtClean="0">
                <a:latin typeface="Verdana"/>
                <a:cs typeface="Verdana"/>
              </a:rPr>
              <a:t>n</a:t>
            </a:r>
            <a:r>
              <a:rPr sz="2000" b="1" spc="-14" dirty="0" smtClean="0">
                <a:latin typeface="Verdana"/>
                <a:cs typeface="Verdana"/>
              </a:rPr>
              <a:t>t</a:t>
            </a:r>
            <a:r>
              <a:rPr sz="2000" b="1" spc="0" dirty="0" smtClean="0">
                <a:latin typeface="Verdana"/>
                <a:cs typeface="Verdana"/>
              </a:rPr>
              <a:t>es  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e </a:t>
            </a:r>
            <a:r>
              <a:rPr sz="2000" b="1" spc="15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tu</a:t>
            </a:r>
            <a:r>
              <a:rPr sz="2000" b="1" spc="-9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o,  p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br</a:t>
            </a:r>
            <a:r>
              <a:rPr sz="2000" b="1" spc="-4" dirty="0" smtClean="0">
                <a:latin typeface="Verdana"/>
                <a:cs typeface="Verdana"/>
              </a:rPr>
              <a:t>e</a:t>
            </a:r>
            <a:r>
              <a:rPr sz="2000" b="1" spc="0" dirty="0" smtClean="0">
                <a:latin typeface="Verdana"/>
                <a:cs typeface="Verdana"/>
              </a:rPr>
              <a:t>; </a:t>
            </a:r>
            <a:r>
              <a:rPr sz="2000" b="1" spc="10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 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Brasil </a:t>
            </a:r>
            <a:r>
              <a:rPr sz="2000" b="1" spc="15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ain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a 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é  muito desi</a:t>
            </a:r>
            <a:r>
              <a:rPr sz="2000" b="1" spc="4" dirty="0" smtClean="0">
                <a:latin typeface="Verdana"/>
                <a:cs typeface="Verdana"/>
              </a:rPr>
              <a:t>g</a:t>
            </a:r>
            <a:r>
              <a:rPr sz="2000" b="1" spc="0" dirty="0" smtClean="0">
                <a:latin typeface="Verdana"/>
                <a:cs typeface="Verdana"/>
              </a:rPr>
              <a:t>u</a:t>
            </a:r>
            <a:r>
              <a:rPr sz="2000" b="1" spc="4" dirty="0" smtClean="0">
                <a:latin typeface="Verdana"/>
                <a:cs typeface="Verdana"/>
              </a:rPr>
              <a:t>a</a:t>
            </a:r>
            <a:r>
              <a:rPr sz="2000" b="1" spc="0" dirty="0" smtClean="0">
                <a:latin typeface="Verdana"/>
                <a:cs typeface="Verdana"/>
              </a:rPr>
              <a:t>l</a:t>
            </a:r>
            <a:endParaRPr sz="2000" dirty="0">
              <a:latin typeface="Verdana"/>
              <a:cs typeface="Verdana"/>
            </a:endParaRPr>
          </a:p>
          <a:p>
            <a:pPr marL="91706" marR="43009" algn="just">
              <a:lnSpc>
                <a:spcPts val="2400"/>
              </a:lnSpc>
              <a:spcBef>
                <a:spcPts val="2403"/>
              </a:spcBef>
            </a:pPr>
            <a:r>
              <a:rPr sz="2000" b="1" spc="0" dirty="0" smtClean="0">
                <a:latin typeface="Verdana"/>
                <a:cs typeface="Verdana"/>
              </a:rPr>
              <a:t>2º)</a:t>
            </a:r>
            <a:r>
              <a:rPr sz="2000" b="1" spc="20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 m</a:t>
            </a:r>
            <a:r>
              <a:rPr sz="2000" b="1" spc="-9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delo</a:t>
            </a:r>
            <a:r>
              <a:rPr sz="2000" b="1" spc="19" dirty="0" smtClean="0">
                <a:latin typeface="Verdana"/>
                <a:cs typeface="Verdana"/>
              </a:rPr>
              <a:t> </a:t>
            </a:r>
            <a:r>
              <a:rPr sz="2000" b="1" spc="-9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e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-14" dirty="0" smtClean="0">
                <a:latin typeface="Verdana"/>
                <a:cs typeface="Verdana"/>
              </a:rPr>
              <a:t>c</a:t>
            </a:r>
            <a:r>
              <a:rPr sz="2000" b="1" spc="0" dirty="0" smtClean="0">
                <a:latin typeface="Verdana"/>
                <a:cs typeface="Verdana"/>
              </a:rPr>
              <a:t>res</a:t>
            </a:r>
            <a:r>
              <a:rPr sz="2000" b="1" spc="-9" dirty="0" smtClean="0">
                <a:latin typeface="Verdana"/>
                <a:cs typeface="Verdana"/>
              </a:rPr>
              <a:t>c</a:t>
            </a:r>
            <a:r>
              <a:rPr sz="2000" b="1" spc="0" dirty="0" smtClean="0">
                <a:latin typeface="Verdana"/>
                <a:cs typeface="Verdana"/>
              </a:rPr>
              <a:t>i</a:t>
            </a:r>
            <a:r>
              <a:rPr sz="2000" b="1" spc="-9" dirty="0" smtClean="0">
                <a:latin typeface="Verdana"/>
                <a:cs typeface="Verdana"/>
              </a:rPr>
              <a:t>m</a:t>
            </a:r>
            <a:r>
              <a:rPr sz="2000" b="1" spc="0" dirty="0" smtClean="0">
                <a:latin typeface="Verdana"/>
                <a:cs typeface="Verdana"/>
              </a:rPr>
              <a:t>en</a:t>
            </a:r>
            <a:r>
              <a:rPr sz="2000" b="1" spc="-14" dirty="0" smtClean="0">
                <a:latin typeface="Verdana"/>
                <a:cs typeface="Verdana"/>
              </a:rPr>
              <a:t>t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1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por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tr</a:t>
            </a:r>
            <a:r>
              <a:rPr sz="2000" b="1" spc="-9" dirty="0" smtClean="0">
                <a:latin typeface="Verdana"/>
                <a:cs typeface="Verdana"/>
              </a:rPr>
              <a:t>a</a:t>
            </a:r>
            <a:r>
              <a:rPr sz="2000" b="1" spc="0" dirty="0" smtClean="0">
                <a:latin typeface="Verdana"/>
                <a:cs typeface="Verdana"/>
              </a:rPr>
              <a:t>nsfer</a:t>
            </a:r>
            <a:r>
              <a:rPr sz="2000" b="1" spc="-9" dirty="0" smtClean="0">
                <a:latin typeface="Verdana"/>
                <a:cs typeface="Verdana"/>
              </a:rPr>
              <a:t>ê</a:t>
            </a:r>
            <a:r>
              <a:rPr sz="2000" b="1" spc="0" dirty="0" smtClean="0">
                <a:latin typeface="Verdana"/>
                <a:cs typeface="Verdana"/>
              </a:rPr>
              <a:t>nc</a:t>
            </a:r>
            <a:r>
              <a:rPr sz="2000" b="1" spc="-4" dirty="0" smtClean="0">
                <a:latin typeface="Verdana"/>
                <a:cs typeface="Verdana"/>
              </a:rPr>
              <a:t>i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de rend</a:t>
            </a:r>
            <a:r>
              <a:rPr sz="2000" b="1" spc="9" dirty="0" smtClean="0">
                <a:latin typeface="Verdana"/>
                <a:cs typeface="Verdana"/>
              </a:rPr>
              <a:t>a</a:t>
            </a:r>
            <a:r>
              <a:rPr sz="2000" b="1" spc="0" dirty="0" smtClean="0">
                <a:latin typeface="Verdana"/>
                <a:cs typeface="Verdana"/>
              </a:rPr>
              <a:t>,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no</a:t>
            </a:r>
            <a:r>
              <a:rPr sz="2000" b="1" spc="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Brasil,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se</a:t>
            </a:r>
            <a:r>
              <a:rPr sz="2000" b="1" spc="20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esg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-14" dirty="0" smtClean="0">
                <a:latin typeface="Verdana"/>
                <a:cs typeface="Verdana"/>
              </a:rPr>
              <a:t>t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9" dirty="0" smtClean="0">
                <a:latin typeface="Verdana"/>
                <a:cs typeface="Verdana"/>
              </a:rPr>
              <a:t>u</a:t>
            </a:r>
            <a:r>
              <a:rPr sz="2000" b="1" spc="0" dirty="0" smtClean="0">
                <a:latin typeface="Verdana"/>
                <a:cs typeface="Verdana"/>
              </a:rPr>
              <a:t>;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 no</a:t>
            </a:r>
            <a:r>
              <a:rPr sz="2000" b="1" spc="9" dirty="0" smtClean="0">
                <a:latin typeface="Verdana"/>
                <a:cs typeface="Verdana"/>
              </a:rPr>
              <a:t>v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</a:t>
            </a:r>
            <a:r>
              <a:rPr sz="2000" b="1" spc="-9" dirty="0" smtClean="0">
                <a:latin typeface="Verdana"/>
                <a:cs typeface="Verdana"/>
              </a:rPr>
              <a:t>am</a:t>
            </a:r>
            <a:r>
              <a:rPr sz="2000" b="1" spc="0" dirty="0" smtClean="0">
                <a:latin typeface="Verdana"/>
                <a:cs typeface="Verdana"/>
              </a:rPr>
              <a:t>inho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é</a:t>
            </a:r>
            <a:r>
              <a:rPr sz="2000" b="1" spc="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4" dirty="0" smtClean="0">
                <a:latin typeface="Verdana"/>
                <a:cs typeface="Verdana"/>
              </a:rPr>
              <a:t>da </a:t>
            </a:r>
            <a:r>
              <a:rPr sz="2000" b="1" spc="0" dirty="0" smtClean="0">
                <a:latin typeface="Verdana"/>
                <a:cs typeface="Verdana"/>
              </a:rPr>
              <a:t>pr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du</a:t>
            </a:r>
            <a:r>
              <a:rPr sz="2000" b="1" spc="-9" dirty="0" smtClean="0">
                <a:latin typeface="Verdana"/>
                <a:cs typeface="Verdana"/>
              </a:rPr>
              <a:t>ç</a:t>
            </a:r>
            <a:r>
              <a:rPr sz="2000" b="1" spc="0" dirty="0" smtClean="0">
                <a:latin typeface="Verdana"/>
                <a:cs typeface="Verdana"/>
              </a:rPr>
              <a:t>ão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e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pr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dut</a:t>
            </a:r>
            <a:r>
              <a:rPr sz="2000" b="1" spc="-9" dirty="0" smtClean="0">
                <a:latin typeface="Verdana"/>
                <a:cs typeface="Verdana"/>
              </a:rPr>
              <a:t>i</a:t>
            </a:r>
            <a:r>
              <a:rPr sz="2000" b="1" spc="-4" dirty="0" smtClean="0">
                <a:latin typeface="Verdana"/>
                <a:cs typeface="Verdana"/>
              </a:rPr>
              <a:t>v</a:t>
            </a:r>
            <a:r>
              <a:rPr sz="2000" b="1" spc="0" dirty="0" smtClean="0">
                <a:latin typeface="Verdana"/>
                <a:cs typeface="Verdana"/>
              </a:rPr>
              <a:t>id</a:t>
            </a:r>
            <a:r>
              <a:rPr sz="2000" b="1" spc="4" dirty="0" smtClean="0">
                <a:latin typeface="Verdana"/>
                <a:cs typeface="Verdana"/>
              </a:rPr>
              <a:t>a</a:t>
            </a:r>
            <a:r>
              <a:rPr sz="2000" b="1" spc="-9" dirty="0" smtClean="0">
                <a:latin typeface="Verdana"/>
                <a:cs typeface="Verdana"/>
              </a:rPr>
              <a:t>d</a:t>
            </a:r>
            <a:r>
              <a:rPr sz="2000" b="1" spc="4" dirty="0" smtClean="0">
                <a:latin typeface="Verdana"/>
                <a:cs typeface="Verdana"/>
              </a:rPr>
              <a:t>e</a:t>
            </a:r>
            <a:r>
              <a:rPr sz="2000" b="1" spc="0" dirty="0" smtClean="0">
                <a:latin typeface="Verdana"/>
                <a:cs typeface="Verdana"/>
              </a:rPr>
              <a:t>;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co</a:t>
            </a:r>
            <a:r>
              <a:rPr sz="2000" b="1" spc="-9" dirty="0" smtClean="0">
                <a:latin typeface="Verdana"/>
                <a:cs typeface="Verdana"/>
              </a:rPr>
              <a:t>r</a:t>
            </a:r>
            <a:r>
              <a:rPr sz="2000" b="1" spc="0" dirty="0" smtClean="0">
                <a:latin typeface="Verdana"/>
                <a:cs typeface="Verdana"/>
              </a:rPr>
              <a:t>re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risco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e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-4" dirty="0" smtClean="0">
                <a:latin typeface="Verdana"/>
                <a:cs typeface="Verdana"/>
              </a:rPr>
              <a:t>v</a:t>
            </a:r>
            <a:r>
              <a:rPr sz="2000" b="1" spc="0" dirty="0" smtClean="0">
                <a:latin typeface="Verdana"/>
                <a:cs typeface="Verdana"/>
              </a:rPr>
              <a:t>olta</a:t>
            </a:r>
            <a:r>
              <a:rPr sz="2000" b="1" spc="-4" dirty="0" smtClean="0">
                <a:latin typeface="Verdana"/>
                <a:cs typeface="Verdana"/>
              </a:rPr>
              <a:t>r</a:t>
            </a:r>
            <a:r>
              <a:rPr sz="2000" b="1" spc="0" dirty="0" smtClean="0">
                <a:latin typeface="Verdana"/>
                <a:cs typeface="Verdana"/>
              </a:rPr>
              <a:t>m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s a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um</a:t>
            </a:r>
            <a:r>
              <a:rPr sz="2000" b="1" spc="-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m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delo</a:t>
            </a:r>
            <a:r>
              <a:rPr sz="2000" b="1" spc="-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concentra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or</a:t>
            </a:r>
            <a:endParaRPr sz="2000" dirty="0">
              <a:latin typeface="Verdana"/>
              <a:cs typeface="Verdana"/>
            </a:endParaRPr>
          </a:p>
          <a:p>
            <a:pPr marL="91706" marR="43107" algn="just">
              <a:lnSpc>
                <a:spcPct val="100062"/>
              </a:lnSpc>
              <a:spcBef>
                <a:spcPts val="2215"/>
              </a:spcBef>
            </a:pPr>
            <a:r>
              <a:rPr sz="2000" b="1" i="1" spc="4" dirty="0" smtClean="0">
                <a:latin typeface="Verdana"/>
                <a:cs typeface="Verdana"/>
              </a:rPr>
              <a:t>3</a:t>
            </a:r>
            <a:r>
              <a:rPr sz="2000" b="1" i="1" spc="0" dirty="0" smtClean="0">
                <a:latin typeface="Verdana"/>
                <a:cs typeface="Verdana"/>
              </a:rPr>
              <a:t>º)</a:t>
            </a:r>
            <a:r>
              <a:rPr sz="2000" b="1" i="1" spc="20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Os m</a:t>
            </a:r>
            <a:r>
              <a:rPr sz="2000" b="1" i="1" spc="-9" dirty="0" smtClean="0">
                <a:latin typeface="Verdana"/>
                <a:cs typeface="Verdana"/>
              </a:rPr>
              <a:t>u</a:t>
            </a:r>
            <a:r>
              <a:rPr sz="2000" b="1" i="1" spc="0" dirty="0" smtClean="0">
                <a:latin typeface="Verdana"/>
                <a:cs typeface="Verdana"/>
              </a:rPr>
              <a:t>nicípi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s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p</a:t>
            </a:r>
            <a:r>
              <a:rPr sz="2000" b="1" i="1" spc="14" dirty="0" smtClean="0">
                <a:latin typeface="Verdana"/>
                <a:cs typeface="Verdana"/>
              </a:rPr>
              <a:t>r</a:t>
            </a:r>
            <a:r>
              <a:rPr sz="2000" b="1" i="1" spc="0" dirty="0" smtClean="0">
                <a:latin typeface="Verdana"/>
                <a:cs typeface="Verdana"/>
              </a:rPr>
              <a:t>ecis</a:t>
            </a:r>
            <a:r>
              <a:rPr sz="2000" b="1" i="1" spc="-9" dirty="0" smtClean="0">
                <a:latin typeface="Verdana"/>
                <a:cs typeface="Verdana"/>
              </a:rPr>
              <a:t>a</a:t>
            </a:r>
            <a:r>
              <a:rPr sz="2000" b="1" i="1" spc="0" dirty="0" smtClean="0">
                <a:latin typeface="Verdana"/>
                <a:cs typeface="Verdana"/>
              </a:rPr>
              <a:t>m</a:t>
            </a:r>
            <a:r>
              <a:rPr sz="2000" b="1" i="1" spc="20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se</a:t>
            </a:r>
            <a:r>
              <a:rPr sz="2000" b="1" i="1" spc="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s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m</a:t>
            </a:r>
            <a:r>
              <a:rPr sz="2000" b="1" i="1" spc="9" dirty="0" smtClean="0">
                <a:latin typeface="Verdana"/>
                <a:cs typeface="Verdana"/>
              </a:rPr>
              <a:t>a</a:t>
            </a:r>
            <a:r>
              <a:rPr sz="2000" b="1" i="1" spc="0" dirty="0" smtClean="0">
                <a:latin typeface="Verdana"/>
                <a:cs typeface="Verdana"/>
              </a:rPr>
              <a:t>r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aos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es</a:t>
            </a:r>
            <a:r>
              <a:rPr sz="2000" b="1" i="1" spc="4" dirty="0" smtClean="0">
                <a:latin typeface="Verdana"/>
                <a:cs typeface="Verdana"/>
              </a:rPr>
              <a:t>f</a:t>
            </a:r>
            <a:r>
              <a:rPr sz="2000" b="1" i="1" spc="-4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rç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s</a:t>
            </a:r>
            <a:r>
              <a:rPr sz="2000" b="1" i="1" spc="29" dirty="0" smtClean="0">
                <a:latin typeface="Verdana"/>
                <a:cs typeface="Verdana"/>
              </a:rPr>
              <a:t> </a:t>
            </a:r>
            <a:r>
              <a:rPr sz="2000" b="1" i="1" spc="4" dirty="0" smtClean="0">
                <a:latin typeface="Verdana"/>
                <a:cs typeface="Verdana"/>
              </a:rPr>
              <a:t>do </a:t>
            </a:r>
            <a:r>
              <a:rPr sz="2000" b="1" i="1" spc="0" dirty="0" smtClean="0">
                <a:latin typeface="Verdana"/>
                <a:cs typeface="Verdana"/>
              </a:rPr>
              <a:t>esta</a:t>
            </a:r>
            <a:r>
              <a:rPr sz="2000" b="1" i="1" spc="4" dirty="0" smtClean="0">
                <a:latin typeface="Verdana"/>
                <a:cs typeface="Verdana"/>
              </a:rPr>
              <a:t>d</a:t>
            </a:r>
            <a:r>
              <a:rPr sz="2000" b="1" i="1" spc="0" dirty="0" smtClean="0">
                <a:latin typeface="Verdana"/>
                <a:cs typeface="Verdana"/>
              </a:rPr>
              <a:t>o na</a:t>
            </a:r>
            <a:r>
              <a:rPr sz="2000" b="1" i="1" spc="9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pro</a:t>
            </a:r>
            <a:r>
              <a:rPr sz="2000" b="1" i="1" spc="-9" dirty="0" smtClean="0">
                <a:latin typeface="Verdana"/>
                <a:cs typeface="Verdana"/>
              </a:rPr>
              <a:t>m</a:t>
            </a:r>
            <a:r>
              <a:rPr sz="2000" b="1" i="1" spc="-4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ção </a:t>
            </a:r>
            <a:r>
              <a:rPr sz="2000" b="1" i="1" spc="4" dirty="0" smtClean="0">
                <a:latin typeface="Verdana"/>
                <a:cs typeface="Verdana"/>
              </a:rPr>
              <a:t>d</a:t>
            </a:r>
            <a:r>
              <a:rPr sz="2000" b="1" i="1" spc="0" dirty="0" smtClean="0">
                <a:latin typeface="Verdana"/>
                <a:cs typeface="Verdana"/>
              </a:rPr>
              <a:t>o</a:t>
            </a:r>
            <a:r>
              <a:rPr sz="2000" b="1" i="1" spc="9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novo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modelo </a:t>
            </a:r>
            <a:r>
              <a:rPr sz="2000" b="1" i="1" spc="4" dirty="0" smtClean="0">
                <a:latin typeface="Verdana"/>
                <a:cs typeface="Verdana"/>
              </a:rPr>
              <a:t>de </a:t>
            </a:r>
            <a:r>
              <a:rPr sz="2000" b="1" i="1" spc="0" dirty="0" smtClean="0">
                <a:latin typeface="Verdana"/>
                <a:cs typeface="Verdana"/>
              </a:rPr>
              <a:t>de</a:t>
            </a:r>
            <a:r>
              <a:rPr sz="2000" b="1" i="1" spc="-9" dirty="0" smtClean="0">
                <a:latin typeface="Verdana"/>
                <a:cs typeface="Verdana"/>
              </a:rPr>
              <a:t>s</a:t>
            </a:r>
            <a:r>
              <a:rPr sz="2000" b="1" i="1" spc="0" dirty="0" smtClean="0">
                <a:latin typeface="Verdana"/>
                <a:cs typeface="Verdana"/>
              </a:rPr>
              <a:t>env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lviment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, s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bretu</a:t>
            </a:r>
            <a:r>
              <a:rPr sz="2000" b="1" i="1" spc="4" dirty="0" smtClean="0">
                <a:latin typeface="Verdana"/>
                <a:cs typeface="Verdana"/>
              </a:rPr>
              <a:t>d</a:t>
            </a:r>
            <a:r>
              <a:rPr sz="2000" b="1" i="1" spc="0" dirty="0" smtClean="0">
                <a:latin typeface="Verdana"/>
                <a:cs typeface="Verdana"/>
              </a:rPr>
              <a:t>o se</a:t>
            </a:r>
            <a:r>
              <a:rPr sz="2000" b="1" i="1" spc="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p</a:t>
            </a:r>
            <a:r>
              <a:rPr sz="2000" b="1" i="1" spc="-9" dirty="0" smtClean="0">
                <a:latin typeface="Verdana"/>
                <a:cs typeface="Verdana"/>
              </a:rPr>
              <a:t>r</a:t>
            </a:r>
            <a:r>
              <a:rPr sz="2000" b="1" i="1" spc="0" dirty="0" smtClean="0">
                <a:latin typeface="Verdana"/>
                <a:cs typeface="Verdana"/>
              </a:rPr>
              <a:t>evale</a:t>
            </a:r>
            <a:r>
              <a:rPr sz="2000" b="1" i="1" spc="-9" dirty="0" smtClean="0">
                <a:latin typeface="Verdana"/>
                <a:cs typeface="Verdana"/>
              </a:rPr>
              <a:t>c</a:t>
            </a:r>
            <a:r>
              <a:rPr sz="2000" b="1" i="1" spc="0" dirty="0" smtClean="0">
                <a:latin typeface="Verdana"/>
                <a:cs typeface="Verdana"/>
              </a:rPr>
              <a:t>er o retraimen</a:t>
            </a:r>
            <a:r>
              <a:rPr sz="2000" b="1" i="1" spc="-4" dirty="0" smtClean="0">
                <a:latin typeface="Verdana"/>
                <a:cs typeface="Verdana"/>
              </a:rPr>
              <a:t>t</a:t>
            </a:r>
            <a:r>
              <a:rPr sz="2000" b="1" i="1" spc="0" dirty="0" smtClean="0">
                <a:latin typeface="Verdana"/>
                <a:cs typeface="Verdana"/>
              </a:rPr>
              <a:t>o</a:t>
            </a:r>
            <a:r>
              <a:rPr sz="2000" b="1" i="1" spc="-19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da União</a:t>
            </a:r>
            <a:endParaRPr sz="2000" dirty="0">
              <a:latin typeface="Verdana"/>
              <a:cs typeface="Verdana"/>
            </a:endParaRPr>
          </a:p>
          <a:p>
            <a:pPr marL="556870" marR="559029" indent="0" algn="ctr">
              <a:lnSpc>
                <a:spcPts val="2880"/>
              </a:lnSpc>
              <a:spcBef>
                <a:spcPts val="2285"/>
              </a:spcBef>
            </a:pP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Governar</a:t>
            </a:r>
            <a:r>
              <a:rPr sz="2500" b="1" spc="-1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é</a:t>
            </a:r>
            <a:r>
              <a:rPr sz="2500" b="1" spc="-9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-9" dirty="0" smtClean="0">
                <a:solidFill>
                  <a:srgbClr val="006FC0"/>
                </a:solidFill>
                <a:latin typeface="Comic Sans MS"/>
                <a:cs typeface="Comic Sans MS"/>
              </a:rPr>
              <a:t>t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ambém</a:t>
            </a:r>
            <a:r>
              <a:rPr sz="2500" b="1" spc="-427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apoi</a:t>
            </a:r>
            <a:r>
              <a:rPr sz="2500" b="1" spc="-4" dirty="0" smtClean="0">
                <a:solidFill>
                  <a:srgbClr val="006FC0"/>
                </a:solidFill>
                <a:latin typeface="Comic Sans MS"/>
                <a:cs typeface="Comic Sans MS"/>
              </a:rPr>
              <a:t>a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r,</a:t>
            </a:r>
            <a:r>
              <a:rPr sz="2500" b="1" spc="-376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i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ce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tiv</a:t>
            </a:r>
            <a:r>
              <a:rPr sz="2500" b="1" spc="-9" dirty="0" smtClean="0">
                <a:solidFill>
                  <a:srgbClr val="006FC0"/>
                </a:solidFill>
                <a:latin typeface="Comic Sans MS"/>
                <a:cs typeface="Comic Sans MS"/>
              </a:rPr>
              <a:t>a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r,</a:t>
            </a:r>
            <a:r>
              <a:rPr sz="2500" b="1" spc="3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i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duzir e</a:t>
            </a:r>
            <a:r>
              <a:rPr sz="2500" b="1" spc="-10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participar</a:t>
            </a:r>
            <a:r>
              <a:rPr sz="2500" b="1" spc="8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do</a:t>
            </a:r>
            <a:r>
              <a:rPr sz="2500" b="1" spc="-161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processo</a:t>
            </a:r>
            <a:r>
              <a:rPr sz="2500" b="1" spc="-1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de</a:t>
            </a:r>
            <a:r>
              <a:rPr sz="2500" b="1" spc="-164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de</a:t>
            </a:r>
            <a:r>
              <a:rPr sz="2500" b="1" spc="-9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s</a:t>
            </a:r>
            <a:r>
              <a:rPr sz="2500" b="1" spc="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e</a:t>
            </a:r>
            <a:r>
              <a:rPr sz="2500" b="1" spc="4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volvi</a:t>
            </a:r>
            <a:r>
              <a:rPr sz="2500" b="1" spc="-9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m</a:t>
            </a:r>
            <a:r>
              <a:rPr sz="2500" b="1" spc="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e</a:t>
            </a:r>
            <a:r>
              <a:rPr sz="2500" b="1" spc="4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to</a:t>
            </a:r>
            <a:endParaRPr sz="25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-29739" y="-69578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4987" y="1753742"/>
            <a:ext cx="7764462" cy="0"/>
          </a:xfrm>
          <a:custGeom>
            <a:avLst/>
            <a:gdLst/>
            <a:ahLst/>
            <a:cxnLst/>
            <a:rect l="l" t="t" r="r" b="b"/>
            <a:pathLst>
              <a:path w="7764462">
                <a:moveTo>
                  <a:pt x="0" y="0"/>
                </a:moveTo>
                <a:lnTo>
                  <a:pt x="77644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4987" y="1022350"/>
            <a:ext cx="7764462" cy="0"/>
          </a:xfrm>
          <a:custGeom>
            <a:avLst/>
            <a:gdLst/>
            <a:ahLst/>
            <a:cxnLst/>
            <a:rect l="l" t="t" r="r" b="b"/>
            <a:pathLst>
              <a:path w="7764462">
                <a:moveTo>
                  <a:pt x="0" y="0"/>
                </a:moveTo>
                <a:lnTo>
                  <a:pt x="77644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4987" y="3613277"/>
            <a:ext cx="7764462" cy="0"/>
          </a:xfrm>
          <a:custGeom>
            <a:avLst/>
            <a:gdLst/>
            <a:ahLst/>
            <a:cxnLst/>
            <a:rect l="l" t="t" r="r" b="b"/>
            <a:pathLst>
              <a:path w="7764462">
                <a:moveTo>
                  <a:pt x="0" y="0"/>
                </a:moveTo>
                <a:lnTo>
                  <a:pt x="77644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02030" y="370211"/>
            <a:ext cx="691460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maiores</a:t>
            </a:r>
            <a:r>
              <a:rPr sz="2800" b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2800" b="1" spc="-5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municíp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800" b="1" spc="6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61478" y="370211"/>
            <a:ext cx="1090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83379" y="1092068"/>
            <a:ext cx="165592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86129" y="1274948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14904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44823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74742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51396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3968" y="1823588"/>
            <a:ext cx="1194216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9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ba 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2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2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</a:t>
            </a:r>
            <a:endParaRPr sz="1800" dirty="0">
              <a:latin typeface="Verdana"/>
              <a:cs typeface="Verdana"/>
            </a:endParaRPr>
          </a:p>
          <a:p>
            <a:pPr marL="12700" marR="28973">
              <a:lnSpc>
                <a:spcPts val="2050"/>
              </a:lnSpc>
              <a:spcBef>
                <a:spcPts val="922"/>
              </a:spcBef>
            </a:pP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loriano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60268" y="1826636"/>
            <a:ext cx="222210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5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0187" y="1826636"/>
            <a:ext cx="222210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5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lang="pt-BR" sz="1800" dirty="0" smtClean="0">
                <a:solidFill>
                  <a:schemeClr val="bg1"/>
                </a:solidFill>
                <a:latin typeface="Verdana"/>
                <a:cs typeface="Verdana"/>
              </a:rPr>
              <a:t>4</a:t>
            </a:r>
            <a:endParaRPr sz="18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20106" y="1826636"/>
            <a:ext cx="222210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5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95235" y="1826636"/>
            <a:ext cx="222210" cy="1739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37084" marR="34290">
              <a:lnSpc>
                <a:spcPct val="95825"/>
              </a:lnSpc>
              <a:spcBef>
                <a:spcPts val="83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37084" marR="34290">
              <a:lnSpc>
                <a:spcPct val="95825"/>
              </a:lnSpc>
              <a:spcBef>
                <a:spcPts val="8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9468" y="3989192"/>
            <a:ext cx="135767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44954" y="3989192"/>
            <a:ext cx="71071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pt-BR"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0073" y="3989192"/>
            <a:ext cx="223552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sz="1800" b="1" spc="-9" dirty="0" err="1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9" dirty="0" err="1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 prim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iras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22012" y="3989192"/>
            <a:ext cx="116909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posições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09589" y="3989192"/>
            <a:ext cx="53218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não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60286" y="3989192"/>
            <a:ext cx="15033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al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82076" y="3989192"/>
            <a:ext cx="38964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9468" y="4318376"/>
            <a:ext cx="79568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pios 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loriano e 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 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posições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468" y="4647560"/>
            <a:ext cx="614790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14007" y="4647560"/>
            <a:ext cx="13170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468" y="4976746"/>
            <a:ext cx="7279664" cy="583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35">
              <a:lnSpc>
                <a:spcPct val="101277"/>
              </a:lnSpc>
              <a:spcBef>
                <a:spcPts val="306"/>
              </a:spcBef>
            </a:pP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468" y="4901561"/>
            <a:ext cx="7560742" cy="1346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800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 –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lang="pt-BR" b="1" spc="4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,0</a:t>
            </a:r>
            <a:r>
              <a:rPr lang="pt-BR"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da economia 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dual,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endParaRPr sz="1800" dirty="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30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set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 se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com 76,3</a:t>
            </a:r>
            <a:r>
              <a:rPr lang="pt-BR"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na econom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muni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ip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l.</a:t>
            </a:r>
            <a:endParaRPr sz="1800" dirty="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405"/>
              </a:spcBef>
            </a:pPr>
            <a:r>
              <a:rPr sz="1800" b="1" spc="0" dirty="0" err="1" smtClean="0">
                <a:solidFill>
                  <a:schemeClr val="bg1"/>
                </a:solidFill>
                <a:latin typeface="Verdana"/>
                <a:cs typeface="Verdana"/>
              </a:rPr>
              <a:t>Populaç</a:t>
            </a:r>
            <a:r>
              <a:rPr sz="1800" b="1" spc="-9" dirty="0" err="1" smtClean="0">
                <a:solidFill>
                  <a:schemeClr val="bg1"/>
                </a:solidFill>
                <a:latin typeface="Verdana"/>
                <a:cs typeface="Verdana"/>
              </a:rPr>
              <a:t>ã</a:t>
            </a:r>
            <a:r>
              <a:rPr sz="1800" b="1" spc="0" dirty="0" err="1" smtClean="0">
                <a:solidFill>
                  <a:schemeClr val="bg1"/>
                </a:solidFill>
                <a:latin typeface="Verdana"/>
                <a:cs typeface="Verdana"/>
              </a:rPr>
              <a:t>o</a:t>
            </a:r>
            <a:r>
              <a:rPr sz="1800" b="1" spc="25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pt-BR"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–</a:t>
            </a:r>
            <a:r>
              <a:rPr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Verdana"/>
                <a:cs typeface="Verdana"/>
              </a:rPr>
              <a:t>847.330</a:t>
            </a:r>
            <a:r>
              <a:rPr sz="1800" b="1" spc="-44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=</a:t>
            </a:r>
            <a:r>
              <a:rPr sz="1800" b="1" spc="4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chemeClr val="bg1"/>
                </a:solidFill>
                <a:latin typeface="Verdana"/>
                <a:cs typeface="Verdana"/>
              </a:rPr>
              <a:t>6</a:t>
            </a:r>
            <a:r>
              <a:rPr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,</a:t>
            </a:r>
            <a:r>
              <a:rPr lang="pt-BR" b="1" dirty="0">
                <a:solidFill>
                  <a:schemeClr val="bg1"/>
                </a:solidFill>
                <a:latin typeface="Verdana"/>
                <a:cs typeface="Verdana"/>
              </a:rPr>
              <a:t>4</a:t>
            </a:r>
            <a:r>
              <a:rPr lang="pt-BR"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5</a:t>
            </a:r>
            <a:r>
              <a:rPr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%</a:t>
            </a:r>
            <a:r>
              <a:rPr sz="1800" b="1" spc="-4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800" b="1" spc="-29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pt-BR" sz="1800" b="1" spc="-29" dirty="0" smtClean="0">
                <a:solidFill>
                  <a:schemeClr val="bg1"/>
                </a:solidFill>
                <a:latin typeface="Verdana"/>
                <a:cs typeface="Verdana"/>
              </a:rPr>
              <a:t>da população do </a:t>
            </a:r>
            <a:r>
              <a:rPr lang="pt-BR" b="1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z="1800" b="1" spc="4" dirty="0" err="1" smtClean="0">
                <a:solidFill>
                  <a:schemeClr val="bg1"/>
                </a:solidFill>
                <a:latin typeface="Verdana"/>
                <a:cs typeface="Verdana"/>
              </a:rPr>
              <a:t>s</a:t>
            </a:r>
            <a:r>
              <a:rPr sz="1800" b="1" spc="0" dirty="0" err="1" smtClean="0">
                <a:solidFill>
                  <a:schemeClr val="bg1"/>
                </a:solidFill>
                <a:latin typeface="Verdana"/>
                <a:cs typeface="Verdana"/>
              </a:rPr>
              <a:t>t</a:t>
            </a:r>
            <a:r>
              <a:rPr sz="1800" b="1" spc="-4" dirty="0" err="1" smtClean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z="1800" b="1" spc="0" dirty="0" err="1" smtClean="0">
                <a:solidFill>
                  <a:schemeClr val="bg1"/>
                </a:solidFill>
                <a:latin typeface="Verdana"/>
                <a:cs typeface="Verdana"/>
              </a:rPr>
              <a:t>do</a:t>
            </a:r>
            <a:r>
              <a:rPr lang="pt-BR" sz="1800" b="1" spc="0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sz="18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987" y="882650"/>
            <a:ext cx="77644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34987" y="1614042"/>
            <a:ext cx="77644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34987" y="3473577"/>
            <a:ext cx="77644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90071"/>
              </p:ext>
            </p:extLst>
          </p:nvPr>
        </p:nvGraphicFramePr>
        <p:xfrm>
          <a:off x="762000" y="609605"/>
          <a:ext cx="7543799" cy="6376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698"/>
                <a:gridCol w="1569673"/>
                <a:gridCol w="749694"/>
                <a:gridCol w="1569673"/>
                <a:gridCol w="783062"/>
                <a:gridCol w="1536305"/>
                <a:gridCol w="749694"/>
              </a:tblGrid>
              <a:tr h="29306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250" b="1" i="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250" b="1" i="0" u="none" strike="noStrike" baseline="0" dirty="0">
                          <a:effectLst/>
                        </a:rPr>
                        <a:t>Produto Interno Bruto dos dez maiores municípios (</a:t>
                      </a:r>
                      <a:r>
                        <a:rPr lang="pt-BR" sz="1250" b="1" i="0" u="none" strike="noStrike" baseline="0" dirty="0" smtClean="0">
                          <a:effectLst/>
                        </a:rPr>
                        <a:t>2013-2015</a:t>
                      </a:r>
                      <a:r>
                        <a:rPr lang="pt-BR" sz="1250" b="1" i="0" u="none" strike="noStrike" baseline="0" dirty="0">
                          <a:effectLst/>
                        </a:rPr>
                        <a:t>)</a:t>
                      </a:r>
                      <a:endParaRPr lang="pt-BR" sz="125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3061"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930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Ranking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2013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2014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2015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139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Município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Valor (</a:t>
                      </a:r>
                      <a:r>
                        <a:rPr lang="pt-BR" sz="1220" b="1" i="0" u="none" strike="noStrike" baseline="0" dirty="0" err="1">
                          <a:effectLst/>
                        </a:rPr>
                        <a:t>R$Mil</a:t>
                      </a:r>
                      <a:r>
                        <a:rPr lang="pt-BR" sz="1220" b="1" i="0" u="none" strike="noStrike" baseline="0" dirty="0">
                          <a:effectLst/>
                        </a:rPr>
                        <a:t>)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Município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Valor (</a:t>
                      </a:r>
                      <a:r>
                        <a:rPr lang="pt-BR" sz="1220" b="1" i="0" u="none" strike="noStrike" baseline="0" dirty="0" err="1">
                          <a:effectLst/>
                        </a:rPr>
                        <a:t>R$Mil</a:t>
                      </a:r>
                      <a:r>
                        <a:rPr lang="pt-BR" sz="1220" b="1" i="0" u="none" strike="noStrike" baseline="0" dirty="0">
                          <a:effectLst/>
                        </a:rPr>
                        <a:t>)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Município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Valor (</a:t>
                      </a:r>
                      <a:r>
                        <a:rPr lang="pt-BR" sz="1220" b="1" i="0" u="none" strike="noStrike" baseline="0" dirty="0" err="1">
                          <a:effectLst/>
                        </a:rPr>
                        <a:t>R$Mil</a:t>
                      </a:r>
                      <a:r>
                        <a:rPr lang="pt-BR" sz="1220" b="1" i="0" u="none" strike="noStrike" baseline="0" dirty="0">
                          <a:effectLst/>
                        </a:rPr>
                        <a:t>)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1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Teresina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14.753.990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Teresina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17.774.629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Teresina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17.627.625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2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Parnaíba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1.430.208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Parnaíba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 dirty="0">
                          <a:effectLst/>
                        </a:rPr>
                        <a:t>1.661.185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Parnaíba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1.795.111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3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Picos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1.039.698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Picos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 dirty="0">
                          <a:effectLst/>
                        </a:rPr>
                        <a:t>1.205.393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Picos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1.233.058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4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Floriano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786.120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Uruçuí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954.245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Uruçuí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1.025.704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5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Uruçuí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663.087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Floriano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911.773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Floriano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925.325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6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Piripiri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447.818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Piripiri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530.307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Bom Jesus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644.595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7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Campo Maior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367.889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Bom Jesus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505.909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Piripiri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586.284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39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8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Bom Jesus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333.702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Baixa Grande do Ribeiro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478.327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Baixa Grande do Ribeiro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559.407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9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Baixa Grande do Ribeiro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299.600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Campo Maior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438.155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Campo Maior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460.405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10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São Raimundo Nonato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268.778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São Raimundo Nonato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20" b="1" i="0" u="none" strike="noStrike" baseline="0">
                          <a:effectLst/>
                        </a:rPr>
                        <a:t>324.622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São Raimundo Nonato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353.834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39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 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 dos dez municípios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20.390.889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24.784.544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25.211.347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 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(%)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65,18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65,70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64,40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0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 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 smtClean="0">
                          <a:effectLst/>
                        </a:rPr>
                        <a:t>PIB Total dos Estado</a:t>
                      </a:r>
                      <a:r>
                        <a:rPr lang="pt-BR" sz="1220" b="1" i="0" u="none" strike="noStrike" baseline="0" dirty="0">
                          <a:effectLst/>
                        </a:rPr>
                        <a:t> 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31.283.593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 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>
                          <a:effectLst/>
                        </a:rPr>
                        <a:t>37.723.497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 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20" b="1" i="0" u="none" strike="noStrike" baseline="0" dirty="0">
                          <a:effectLst/>
                        </a:rPr>
                        <a:t>39.148.433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398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 dirty="0">
                          <a:effectLst/>
                        </a:rPr>
                        <a:t>Fonte: IBGE, Diretoria de Pesquisas, Coordenação de Contas Nacionais.</a:t>
                      </a:r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771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20" b="1" i="0" u="none" strike="noStrike" baseline="0">
                          <a:effectLst/>
                        </a:rPr>
                        <a:t>Elaboração - Fundação Cepro/Divisão de Contas Regionais</a:t>
                      </a:r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22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5" marR="5955" marT="595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48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5940" y="672237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FF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936" y="672237"/>
            <a:ext cx="7760036" cy="889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720">
              <a:lnSpc>
                <a:spcPts val="2180"/>
              </a:lnSpc>
              <a:spcBef>
                <a:spcPts val="109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Parn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íba – 4,</a:t>
            </a:r>
            <a:r>
              <a:rPr lang="pt-BR"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59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da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IB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esta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l,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dest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20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BR" sz="2000" b="1" dirty="0" smtClean="0">
                <a:solidFill>
                  <a:srgbClr val="FFFFFF"/>
                </a:solidFill>
                <a:latin typeface="Verdana"/>
                <a:cs typeface="Verdana"/>
              </a:rPr>
              <a:t>para o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 setor</a:t>
            </a:r>
            <a:endParaRPr sz="2000" dirty="0">
              <a:latin typeface="Verdana"/>
              <a:cs typeface="Verdana"/>
            </a:endParaRPr>
          </a:p>
          <a:p>
            <a:pPr marL="26720" marR="46304">
              <a:lnSpc>
                <a:spcPts val="2160"/>
              </a:lnSpc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rviços com 8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lang="pt-BR"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25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na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econ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mia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municipal.</a:t>
            </a:r>
            <a:endParaRPr sz="2000" dirty="0">
              <a:latin typeface="Verdana"/>
              <a:cs typeface="Verdana"/>
            </a:endParaRPr>
          </a:p>
          <a:p>
            <a:pPr marL="12700" marR="46304">
              <a:lnSpc>
                <a:spcPct val="101277"/>
              </a:lnSpc>
              <a:spcBef>
                <a:spcPts val="102"/>
              </a:spcBef>
            </a:pP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Popul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ção</a:t>
            </a:r>
            <a:r>
              <a:rPr sz="20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BR"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lang="pt-BR" sz="2000" b="1" dirty="0" smtClean="0">
                <a:solidFill>
                  <a:srgbClr val="FFFFFF"/>
                </a:solidFill>
                <a:latin typeface="Verdana"/>
                <a:cs typeface="Verdana"/>
              </a:rPr>
              <a:t>9.803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 = 4,</a:t>
            </a:r>
            <a:r>
              <a:rPr lang="pt-BR"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47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do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esta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086890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00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4936" y="2086890"/>
            <a:ext cx="7245191" cy="8897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720">
              <a:lnSpc>
                <a:spcPts val="2180"/>
              </a:lnSpc>
              <a:spcBef>
                <a:spcPts val="109"/>
              </a:spcBef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cos – 3,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15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do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IB esta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l,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pt-BR"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com </a:t>
            </a: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dest</a:t>
            </a:r>
            <a:r>
              <a:rPr sz="2000" b="1" spc="4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que</a:t>
            </a:r>
            <a:r>
              <a:rPr sz="2000" b="1" spc="-2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pt-BR" sz="2000" b="1" dirty="0" smtClean="0">
                <a:solidFill>
                  <a:srgbClr val="FFFF00"/>
                </a:solidFill>
                <a:latin typeface="Verdana"/>
                <a:cs typeface="Verdana"/>
              </a:rPr>
              <a:t>para o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setor</a:t>
            </a:r>
            <a:endParaRPr sz="2000" dirty="0">
              <a:latin typeface="Verdana"/>
              <a:cs typeface="Verdana"/>
            </a:endParaRPr>
          </a:p>
          <a:p>
            <a:pPr marL="26720" marR="46304">
              <a:lnSpc>
                <a:spcPts val="2160"/>
              </a:lnSpc>
            </a:pP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Serviços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pt-BR" sz="2000" b="1" dirty="0">
                <a:solidFill>
                  <a:srgbClr val="FFFF00"/>
                </a:solidFill>
                <a:latin typeface="Verdana"/>
                <a:cs typeface="Verdana"/>
              </a:rPr>
              <a:t>,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8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7,97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na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economia</a:t>
            </a:r>
            <a:r>
              <a:rPr sz="2000" b="1" spc="-1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munic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pal.</a:t>
            </a:r>
            <a:endParaRPr sz="2000" dirty="0">
              <a:latin typeface="Verdana"/>
              <a:cs typeface="Verdana"/>
            </a:endParaRPr>
          </a:p>
          <a:p>
            <a:pPr marL="12700" marR="46304">
              <a:lnSpc>
                <a:spcPct val="101277"/>
              </a:lnSpc>
              <a:spcBef>
                <a:spcPts val="101"/>
              </a:spcBef>
            </a:pP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Popul</a:t>
            </a:r>
            <a:r>
              <a:rPr sz="2000" b="1" spc="4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ção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–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7</a:t>
            </a:r>
            <a:r>
              <a:rPr lang="pt-BR"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6.544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= 2,3</a:t>
            </a:r>
            <a:r>
              <a:rPr lang="pt-BR" sz="2000" b="1" spc="4" dirty="0">
                <a:solidFill>
                  <a:srgbClr val="FFFF00"/>
                </a:solidFill>
                <a:latin typeface="Verdana"/>
                <a:cs typeface="Verdana"/>
              </a:rPr>
              <a:t>9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 esta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501416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FF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956" y="3501416"/>
            <a:ext cx="6816970" cy="1165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60"/>
              </a:lnSpc>
              <a:spcBef>
                <a:spcPts val="138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Uruçuí – 2,</a:t>
            </a:r>
            <a:r>
              <a:rPr lang="pt-BR"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62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do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IB esta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l,</a:t>
            </a:r>
            <a:r>
              <a:rPr sz="20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dest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20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BR" sz="20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para os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 setores S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rviços e 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ro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ecuária</a:t>
            </a:r>
            <a:r>
              <a:rPr sz="2000" b="1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 3</a:t>
            </a:r>
            <a:r>
              <a:rPr lang="pt-BR"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8,51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e</a:t>
            </a:r>
            <a:endParaRPr sz="2000" dirty="0">
              <a:latin typeface="Verdana"/>
              <a:cs typeface="Verdana"/>
            </a:endParaRPr>
          </a:p>
          <a:p>
            <a:pPr marL="12700" marR="33604">
              <a:lnSpc>
                <a:spcPts val="2150"/>
              </a:lnSpc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lang="pt-BR"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2,23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%, 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spectiv</a:t>
            </a:r>
            <a:r>
              <a:rPr sz="2000" b="1" spc="9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2000" b="1" spc="-9" dirty="0" err="1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2000" dirty="0" smtClean="0">
              <a:latin typeface="Verdana"/>
              <a:cs typeface="Verdana"/>
            </a:endParaRPr>
          </a:p>
          <a:p>
            <a:pPr marL="85851" marR="33604">
              <a:lnSpc>
                <a:spcPct val="101277"/>
              </a:lnSpc>
              <a:spcBef>
                <a:spcPts val="77"/>
              </a:spcBef>
            </a:pP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Popul</a:t>
            </a:r>
            <a:r>
              <a:rPr sz="20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ção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BR"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lang="pt-BR"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1.011</a:t>
            </a:r>
            <a:r>
              <a:rPr sz="2000" b="1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0,6</a:t>
            </a:r>
            <a:r>
              <a:rPr lang="pt-BR"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%</a:t>
            </a:r>
            <a:r>
              <a:rPr sz="2000" b="1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2000" b="1" spc="0" dirty="0" err="1" smtClean="0">
                <a:solidFill>
                  <a:srgbClr val="FFFFFF"/>
                </a:solidFill>
                <a:latin typeface="Arial"/>
                <a:cs typeface="Arial"/>
              </a:rPr>
              <a:t>estado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190643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00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8956" y="5190643"/>
            <a:ext cx="7325772" cy="889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Fl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riano – 2,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36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do P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B estadu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l,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dest</a:t>
            </a:r>
            <a:r>
              <a:rPr sz="2000" b="1" spc="4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que</a:t>
            </a:r>
            <a:r>
              <a:rPr sz="2000" b="1" spc="-1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pt-BR" sz="2000" b="1" spc="-19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lang="pt-BR"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ra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 setor</a:t>
            </a:r>
            <a:endParaRPr sz="2000" dirty="0">
              <a:latin typeface="Verdana"/>
              <a:cs typeface="Verdana"/>
            </a:endParaRPr>
          </a:p>
          <a:p>
            <a:pPr marL="12700" marR="46304">
              <a:lnSpc>
                <a:spcPts val="2160"/>
              </a:lnSpc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rviços com 8</a:t>
            </a:r>
            <a:r>
              <a:rPr lang="pt-BR" sz="2000" b="1" spc="4" dirty="0">
                <a:solidFill>
                  <a:srgbClr val="FFFF00"/>
                </a:solidFill>
                <a:latin typeface="Verdana"/>
                <a:cs typeface="Verdana"/>
              </a:rPr>
              <a:t>8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,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58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da econ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mia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municipal.</a:t>
            </a:r>
            <a:endParaRPr sz="2000" dirty="0">
              <a:latin typeface="Verdana"/>
              <a:cs typeface="Verdana"/>
            </a:endParaRPr>
          </a:p>
          <a:p>
            <a:pPr marL="85851" marR="46304">
              <a:lnSpc>
                <a:spcPct val="101277"/>
              </a:lnSpc>
              <a:spcBef>
                <a:spcPts val="101"/>
              </a:spcBef>
            </a:pP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Popul</a:t>
            </a:r>
            <a:r>
              <a:rPr sz="2000" b="1" spc="4" dirty="0" err="1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err="1" smtClean="0">
                <a:solidFill>
                  <a:srgbClr val="FFFF00"/>
                </a:solidFill>
                <a:latin typeface="Verdana"/>
                <a:cs typeface="Verdana"/>
              </a:rPr>
              <a:t>ção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lang="pt-BR"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–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5</a:t>
            </a:r>
            <a:r>
              <a:rPr lang="pt-BR"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8.803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= 1,8</a:t>
            </a:r>
            <a:r>
              <a:rPr lang="pt-BR" sz="2000" b="1" spc="4" dirty="0">
                <a:solidFill>
                  <a:srgbClr val="FFFF00"/>
                </a:solidFill>
                <a:latin typeface="Verdana"/>
                <a:cs typeface="Verdana"/>
              </a:rPr>
              <a:t>4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 esta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4212" y="2272157"/>
            <a:ext cx="7742237" cy="0"/>
          </a:xfrm>
          <a:custGeom>
            <a:avLst/>
            <a:gdLst/>
            <a:ahLst/>
            <a:cxnLst/>
            <a:rect l="l" t="t" r="r" b="b"/>
            <a:pathLst>
              <a:path w="7742237">
                <a:moveTo>
                  <a:pt x="0" y="0"/>
                </a:moveTo>
                <a:lnTo>
                  <a:pt x="77422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4212" y="1452626"/>
            <a:ext cx="7742237" cy="0"/>
          </a:xfrm>
          <a:custGeom>
            <a:avLst/>
            <a:gdLst/>
            <a:ahLst/>
            <a:cxnLst/>
            <a:rect l="l" t="t" r="r" b="b"/>
            <a:pathLst>
              <a:path w="7742237">
                <a:moveTo>
                  <a:pt x="0" y="0"/>
                </a:moveTo>
                <a:lnTo>
                  <a:pt x="77422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4212" y="4749800"/>
            <a:ext cx="7742237" cy="0"/>
          </a:xfrm>
          <a:custGeom>
            <a:avLst/>
            <a:gdLst/>
            <a:ahLst/>
            <a:cxnLst/>
            <a:rect l="l" t="t" r="r" b="b"/>
            <a:pathLst>
              <a:path w="7742237">
                <a:moveTo>
                  <a:pt x="0" y="0"/>
                </a:moveTo>
                <a:lnTo>
                  <a:pt x="77422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76350" y="466604"/>
            <a:ext cx="6748271" cy="807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meno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sz="2800" b="1" spc="-1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PIBs</a:t>
            </a:r>
            <a:r>
              <a:rPr sz="2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2800" b="1" spc="-3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icíp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800" dirty="0">
              <a:latin typeface="Verdana"/>
              <a:cs typeface="Verdana"/>
            </a:endParaRPr>
          </a:p>
          <a:p>
            <a:pPr marL="2950095" marR="2706448" algn="ctr">
              <a:lnSpc>
                <a:spcPts val="3354"/>
              </a:lnSpc>
              <a:spcBef>
                <a:spcPts val="17"/>
              </a:spcBef>
            </a:pPr>
            <a:r>
              <a:rPr sz="4200" b="1" spc="4" baseline="-1959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4200" b="1" spc="4" baseline="-1959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71206" y="466604"/>
            <a:ext cx="24929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49977" y="1610482"/>
            <a:ext cx="1109288" cy="619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Ran</a:t>
            </a:r>
            <a:r>
              <a:rPr sz="1800" b="1" i="1" spc="9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endParaRPr sz="1800" dirty="0">
              <a:latin typeface="Verdana"/>
              <a:cs typeface="Verdana"/>
            </a:endParaRPr>
          </a:p>
          <a:p>
            <a:pPr marL="307721" marR="34289">
              <a:lnSpc>
                <a:spcPct val="101277"/>
              </a:lnSpc>
              <a:spcBef>
                <a:spcPts val="594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79642" y="1610482"/>
            <a:ext cx="52729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63421" y="1749547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81146" y="1976242"/>
            <a:ext cx="15943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58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29450" y="1976242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3092" y="2482591"/>
            <a:ext cx="3118054" cy="796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lang="pt-BR" sz="1600" b="1" dirty="0" smtClean="0">
                <a:solidFill>
                  <a:schemeClr val="bg1"/>
                </a:solidFill>
                <a:latin typeface="Verdana"/>
                <a:cs typeface="Verdana"/>
              </a:rPr>
              <a:t>Miguel Leão</a:t>
            </a:r>
            <a:endParaRPr sz="1600" b="1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1203"/>
              </a:spcBef>
            </a:pP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pt-BR" sz="1600" b="1" dirty="0" smtClean="0">
                <a:solidFill>
                  <a:srgbClr val="FFFFFF"/>
                </a:solidFill>
                <a:latin typeface="Verdana"/>
                <a:cs typeface="Verdana"/>
              </a:rPr>
              <a:t>anto A. dos Milagres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63441" y="2482591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44314" y="2482591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25770" y="2482591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b="1" spc="4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10222" y="2482591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63441" y="3024754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44314" y="3024754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25770" y="3024754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10222" y="3024754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63441" y="3516752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220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44314" y="3516752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25770" y="3516752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10222" y="3516752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3092" y="3602098"/>
            <a:ext cx="2855588" cy="1350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roeiras do I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endParaRPr sz="1600" dirty="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1186"/>
              </a:spcBef>
            </a:pPr>
            <a:r>
              <a:rPr lang="pt-BR" sz="1600" b="1" dirty="0" smtClean="0">
                <a:solidFill>
                  <a:srgbClr val="FFFFFF"/>
                </a:solidFill>
                <a:latin typeface="Verdana"/>
                <a:cs typeface="Verdana"/>
              </a:rPr>
              <a:t>Olho D’Água</a:t>
            </a:r>
            <a:endParaRPr sz="1600" dirty="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1062"/>
              </a:spcBef>
            </a:pP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S. Miguel da B. Grande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63441" y="4007226"/>
            <a:ext cx="548851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17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44314" y="4007226"/>
            <a:ext cx="548851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19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25770" y="4007226"/>
            <a:ext cx="548851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10222" y="4007226"/>
            <a:ext cx="548193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092" y="5149593"/>
            <a:ext cx="2838943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Integram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meno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8680" y="5149593"/>
            <a:ext cx="1057930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4303" y="5149593"/>
            <a:ext cx="699334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auí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1920" y="5149593"/>
            <a:ext cx="1498935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do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rasi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092" y="5637551"/>
            <a:ext cx="667724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Agrop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cuária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subsis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nte</a:t>
            </a:r>
            <a:r>
              <a:rPr sz="1800" b="1" spc="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ima.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092" y="6125231"/>
            <a:ext cx="4393718" cy="528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lne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eis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às</a:t>
            </a:r>
            <a:r>
              <a:rPr sz="18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transfe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as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dos</a:t>
            </a:r>
            <a:endParaRPr sz="1800" dirty="0">
              <a:latin typeface="Verdana"/>
              <a:cs typeface="Verdana"/>
            </a:endParaRPr>
          </a:p>
          <a:p>
            <a:pPr marL="12700" marR="34289">
              <a:lnSpc>
                <a:spcPts val="2160"/>
              </a:lnSpc>
              <a:spcBef>
                <a:spcPts val="9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700" b="1" spc="-9" baseline="-1523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2796" y="6125231"/>
            <a:ext cx="26826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Gove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dual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4212" y="1312926"/>
            <a:ext cx="77422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84212" y="2132457"/>
            <a:ext cx="77422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84212" y="4899664"/>
            <a:ext cx="7742237" cy="171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0" y="9906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33092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31616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02252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86858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73979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C1D2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24473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27277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75131" y="393779"/>
            <a:ext cx="6930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1469" y="393779"/>
            <a:ext cx="17023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9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9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icipal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45154" y="393779"/>
            <a:ext cx="2174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96614" y="393779"/>
            <a:ext cx="15593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4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4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89194" y="393779"/>
            <a:ext cx="18992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percent</a:t>
            </a:r>
            <a:r>
              <a:rPr sz="2400" b="1" spc="-9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23759" y="393779"/>
            <a:ext cx="7901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(%)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8391" y="5359908"/>
            <a:ext cx="1251782" cy="257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sina</a:t>
            </a:r>
            <a:r>
              <a:rPr sz="1600" b="1" spc="-3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3616" y="5359908"/>
            <a:ext cx="964871" cy="257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lang="pt-BR"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0950" y="5359780"/>
            <a:ext cx="1233159" cy="1217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639">
              <a:lnSpc>
                <a:spcPts val="1755"/>
              </a:lnSpc>
              <a:spcBef>
                <a:spcPts val="87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opu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47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opu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endParaRPr sz="1600" dirty="0">
              <a:latin typeface="Verdana"/>
              <a:cs typeface="Verdana"/>
            </a:endParaRPr>
          </a:p>
          <a:p>
            <a:pPr marL="12700" marR="6639">
              <a:lnSpc>
                <a:spcPct val="101277"/>
              </a:lnSpc>
              <a:spcBef>
                <a:spcPts val="937"/>
              </a:spcBef>
            </a:pPr>
            <a:r>
              <a:rPr lang="pt-BR"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População </a:t>
            </a:r>
          </a:p>
          <a:p>
            <a:pPr marL="12700" marR="6639">
              <a:lnSpc>
                <a:spcPct val="101277"/>
              </a:lnSpc>
              <a:spcBef>
                <a:spcPts val="937"/>
              </a:spcBef>
            </a:pP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opu</a:t>
            </a: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pt-BR"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lang="pt-BR"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9487" y="5359908"/>
            <a:ext cx="1920738" cy="12178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84</a:t>
            </a: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7.330</a:t>
            </a:r>
            <a:r>
              <a:rPr sz="1600" b="1" spc="-7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b.</a:t>
            </a:r>
            <a:endParaRPr sz="1600" dirty="0">
              <a:latin typeface="Verdana"/>
              <a:cs typeface="Verdana"/>
            </a:endParaRPr>
          </a:p>
          <a:p>
            <a:pPr marL="12700" marR="30403">
              <a:lnSpc>
                <a:spcPct val="101277"/>
              </a:lnSpc>
              <a:spcBef>
                <a:spcPts val="84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pt-BR"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306.161</a:t>
            </a:r>
            <a:r>
              <a:rPr sz="1600" b="1" spc="-7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b.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937"/>
              </a:spcBef>
            </a:pP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-2.050.527 hab.</a:t>
            </a:r>
          </a:p>
          <a:p>
            <a:pPr marL="12700">
              <a:lnSpc>
                <a:spcPct val="101277"/>
              </a:lnSpc>
              <a:spcBef>
                <a:spcPts val="937"/>
              </a:spcBef>
            </a:pP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3.204.028</a:t>
            </a:r>
            <a:r>
              <a:rPr sz="1600" b="1" spc="-11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90" y="5714999"/>
            <a:ext cx="4482795" cy="862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aíba,</a:t>
            </a:r>
            <a:r>
              <a:rPr sz="14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400" b="1" spc="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4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Ur</a:t>
            </a:r>
            <a:r>
              <a:rPr sz="14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4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çu</a:t>
            </a:r>
            <a:r>
              <a:rPr lang="pt-BR"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4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Fl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ria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600" dirty="0">
              <a:latin typeface="Verdana"/>
              <a:cs typeface="Verdana"/>
            </a:endParaRPr>
          </a:p>
          <a:p>
            <a:pPr marL="12700" marR="30403">
              <a:lnSpc>
                <a:spcPct val="101277"/>
              </a:lnSpc>
              <a:spcBef>
                <a:spcPts val="850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3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600" b="1" spc="-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lang="pt-BR"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25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lang="pt-BR" sz="1600" b="1" spc="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marR="30403">
              <a:lnSpc>
                <a:spcPct val="101277"/>
              </a:lnSpc>
              <a:spcBef>
                <a:spcPts val="850"/>
              </a:spcBef>
            </a:pPr>
            <a:r>
              <a:rPr lang="pt-BR" sz="1600" b="1" smtClean="0">
                <a:solidFill>
                  <a:srgbClr val="FFFFFF"/>
                </a:solidFill>
                <a:latin typeface="Verdana"/>
                <a:cs typeface="Verdana"/>
              </a:rPr>
              <a:t>Total Piauí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32148" y="5777498"/>
            <a:ext cx="939038" cy="24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12,</a:t>
            </a:r>
            <a:r>
              <a:rPr lang="pt-BR"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72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4473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7" name="object 7"/>
          <p:cNvSpPr txBox="1"/>
          <p:nvPr/>
        </p:nvSpPr>
        <p:spPr>
          <a:xfrm>
            <a:off x="5673979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6" name="object 6"/>
          <p:cNvSpPr txBox="1"/>
          <p:nvPr/>
        </p:nvSpPr>
        <p:spPr>
          <a:xfrm>
            <a:off x="5086858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5" name="object 5"/>
          <p:cNvSpPr txBox="1"/>
          <p:nvPr/>
        </p:nvSpPr>
        <p:spPr>
          <a:xfrm>
            <a:off x="4302252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4" name="object 4"/>
          <p:cNvSpPr txBox="1"/>
          <p:nvPr/>
        </p:nvSpPr>
        <p:spPr>
          <a:xfrm>
            <a:off x="3531616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3" name="object 3"/>
          <p:cNvSpPr txBox="1"/>
          <p:nvPr/>
        </p:nvSpPr>
        <p:spPr>
          <a:xfrm>
            <a:off x="2133092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graphicFrame>
        <p:nvGraphicFramePr>
          <p:cNvPr id="30" name="Gráfico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595424"/>
              </p:ext>
            </p:extLst>
          </p:nvPr>
        </p:nvGraphicFramePr>
        <p:xfrm>
          <a:off x="488391" y="914400"/>
          <a:ext cx="7725476" cy="4292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73196" y="1358900"/>
            <a:ext cx="0" cy="925322"/>
          </a:xfrm>
          <a:custGeom>
            <a:avLst/>
            <a:gdLst/>
            <a:ahLst/>
            <a:cxnLst/>
            <a:rect l="l" t="t" r="r" b="b"/>
            <a:pathLst>
              <a:path h="925322">
                <a:moveTo>
                  <a:pt x="0" y="0"/>
                </a:moveTo>
                <a:lnTo>
                  <a:pt x="0" y="92532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73245" y="1783207"/>
            <a:ext cx="0" cy="501014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10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73294" y="1783207"/>
            <a:ext cx="0" cy="501014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10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73216" y="1783207"/>
            <a:ext cx="0" cy="501014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10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09600" y="2277872"/>
            <a:ext cx="7929499" cy="0"/>
          </a:xfrm>
          <a:custGeom>
            <a:avLst/>
            <a:gdLst/>
            <a:ahLst/>
            <a:cxnLst/>
            <a:rect l="l" t="t" r="r" b="b"/>
            <a:pathLst>
              <a:path w="7929499">
                <a:moveTo>
                  <a:pt x="0" y="0"/>
                </a:moveTo>
                <a:lnTo>
                  <a:pt x="792949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" y="1365250"/>
            <a:ext cx="7929499" cy="0"/>
          </a:xfrm>
          <a:custGeom>
            <a:avLst/>
            <a:gdLst/>
            <a:ahLst/>
            <a:cxnLst/>
            <a:rect l="l" t="t" r="r" b="b"/>
            <a:pathLst>
              <a:path w="7929499">
                <a:moveTo>
                  <a:pt x="0" y="0"/>
                </a:moveTo>
                <a:lnTo>
                  <a:pt x="792949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9600" y="4748276"/>
            <a:ext cx="7929499" cy="0"/>
          </a:xfrm>
          <a:custGeom>
            <a:avLst/>
            <a:gdLst/>
            <a:ahLst/>
            <a:cxnLst/>
            <a:rect l="l" t="t" r="r" b="b"/>
            <a:pathLst>
              <a:path w="7929499">
                <a:moveTo>
                  <a:pt x="0" y="0"/>
                </a:moveTo>
                <a:lnTo>
                  <a:pt x="792949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06602" y="370211"/>
            <a:ext cx="2691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ores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44223" y="370211"/>
            <a:ext cx="62603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13080" y="370211"/>
            <a:ext cx="274559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grop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cuár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07098" y="370211"/>
            <a:ext cx="24929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99706" y="370211"/>
            <a:ext cx="109177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8340" y="2349368"/>
            <a:ext cx="2170066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G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ande do</a:t>
            </a:r>
            <a:endParaRPr sz="1800" dirty="0">
              <a:latin typeface="Verdana"/>
              <a:cs typeface="Verdana"/>
            </a:endParaRPr>
          </a:p>
          <a:p>
            <a:pPr marL="355904" marR="34289">
              <a:lnSpc>
                <a:spcPts val="2160"/>
              </a:lnSpc>
              <a:spcBef>
                <a:spcPts val="9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29050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29099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29148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63510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29050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lang="pt-BR" b="1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29099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29148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63510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8340" y="3106796"/>
            <a:ext cx="2361080" cy="634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0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8340" y="3969634"/>
            <a:ext cx="14237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Bom Jesus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48278" y="4396483"/>
            <a:ext cx="38645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lang="pt-BR" b="1" spc="4" dirty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29099" y="4396483"/>
            <a:ext cx="22247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lang="pt-BR" sz="1800" dirty="0" smtClean="0">
                <a:solidFill>
                  <a:schemeClr val="bg1"/>
                </a:solidFill>
                <a:latin typeface="Verdana"/>
                <a:cs typeface="Verdana"/>
              </a:rPr>
              <a:t>3</a:t>
            </a:r>
            <a:endParaRPr sz="18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29148" y="4396483"/>
            <a:ext cx="22247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lang="pt-BR" b="1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63510" y="4396483"/>
            <a:ext cx="22247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8340" y="4454647"/>
            <a:ext cx="1425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ada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upe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1517" y="5342504"/>
            <a:ext cx="10123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 Todos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9999" y="5342504"/>
            <a:ext cx="14761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prod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65500" y="5342504"/>
            <a:ext cx="10703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so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a,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3406" y="5342504"/>
            <a:ext cx="4283641" cy="7534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milho,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31231" y="5342504"/>
            <a:ext cx="73387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oz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3782" y="5342504"/>
            <a:ext cx="265326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lgodão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báceo,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1517" y="5671688"/>
            <a:ext cx="45674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ndo que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ada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upe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ém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7462" y="5671688"/>
            <a:ext cx="269693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cul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3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igada.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600" y="1365250"/>
            <a:ext cx="2863596" cy="912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17753">
              <a:lnSpc>
                <a:spcPct val="101277"/>
              </a:lnSpc>
              <a:spcBef>
                <a:spcPts val="1483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196" y="1365250"/>
            <a:ext cx="5065903" cy="4179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4"/>
              </a:spcBef>
            </a:pPr>
            <a:endParaRPr sz="500"/>
          </a:p>
          <a:p>
            <a:pPr marL="1110995">
              <a:lnSpc>
                <a:spcPct val="101277"/>
              </a:lnSpc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Agrop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cuária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196" y="1783207"/>
            <a:ext cx="900049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5"/>
              </a:spcBef>
            </a:pPr>
            <a:endParaRPr sz="1300" dirty="0"/>
          </a:p>
          <a:p>
            <a:pPr marL="124332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3245" y="1783207"/>
            <a:ext cx="900049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5"/>
              </a:spcBef>
            </a:pPr>
            <a:endParaRPr sz="1300" dirty="0"/>
          </a:p>
          <a:p>
            <a:pPr marL="124713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3294" y="1783207"/>
            <a:ext cx="899921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5"/>
              </a:spcBef>
            </a:pPr>
            <a:endParaRPr sz="1300" dirty="0"/>
          </a:p>
          <a:p>
            <a:pPr marL="124713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3216" y="1783207"/>
            <a:ext cx="2365883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57"/>
              </a:spcBef>
            </a:pPr>
            <a:endParaRPr sz="1300" dirty="0"/>
          </a:p>
          <a:p>
            <a:pPr marL="827671" marR="826077" algn="ctr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9600" y="4608576"/>
            <a:ext cx="79294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1825" y="1944751"/>
            <a:ext cx="7394575" cy="0"/>
          </a:xfrm>
          <a:custGeom>
            <a:avLst/>
            <a:gdLst/>
            <a:ahLst/>
            <a:cxnLst/>
            <a:rect l="l" t="t" r="r" b="b"/>
            <a:pathLst>
              <a:path w="7394575">
                <a:moveTo>
                  <a:pt x="0" y="0"/>
                </a:moveTo>
                <a:lnTo>
                  <a:pt x="73945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1825" y="1176401"/>
            <a:ext cx="7394575" cy="0"/>
          </a:xfrm>
          <a:custGeom>
            <a:avLst/>
            <a:gdLst/>
            <a:ahLst/>
            <a:cxnLst/>
            <a:rect l="l" t="t" r="r" b="b"/>
            <a:pathLst>
              <a:path w="7394575">
                <a:moveTo>
                  <a:pt x="0" y="0"/>
                </a:moveTo>
                <a:lnTo>
                  <a:pt x="73945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1825" y="3860800"/>
            <a:ext cx="7394575" cy="0"/>
          </a:xfrm>
          <a:custGeom>
            <a:avLst/>
            <a:gdLst/>
            <a:ahLst/>
            <a:cxnLst/>
            <a:rect l="l" t="t" r="r" b="b"/>
            <a:pathLst>
              <a:path w="7394575">
                <a:moveTo>
                  <a:pt x="0" y="0"/>
                </a:moveTo>
                <a:lnTo>
                  <a:pt x="73945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211986" y="370211"/>
            <a:ext cx="336365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ores</a:t>
            </a:r>
            <a:r>
              <a:rPr sz="2800" b="1" spc="-3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18464" y="370211"/>
            <a:ext cx="336915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Ind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ú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stria</a:t>
            </a:r>
            <a:r>
              <a:rPr sz="2800" b="1" spc="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98035" y="1256914"/>
            <a:ext cx="1091000" cy="63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endParaRPr sz="1800" dirty="0">
              <a:latin typeface="Verdana"/>
              <a:cs typeface="Verdana"/>
            </a:endParaRPr>
          </a:p>
          <a:p>
            <a:pPr marL="129158" marR="248717" algn="ctr">
              <a:lnSpc>
                <a:spcPct val="101277"/>
              </a:lnSpc>
              <a:spcBef>
                <a:spcPts val="73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25160" y="1256914"/>
            <a:ext cx="1256756" cy="63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859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ústria</a:t>
            </a:r>
            <a:endParaRPr sz="1800" dirty="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73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48562" y="1448938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16782" y="1640962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52615" y="163943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lang="pt-BR"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86529" y="2015945"/>
            <a:ext cx="173989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817" y="2015945"/>
            <a:ext cx="173989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93384" y="2015945"/>
            <a:ext cx="173989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lang="pt-BR" b="1" dirty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74763" y="2016180"/>
            <a:ext cx="186791" cy="17886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0590" y="2029261"/>
            <a:ext cx="1169755" cy="1791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sz="1800" b="1" spc="-12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3030"/>
              </a:lnSpc>
              <a:spcBef>
                <a:spcPts val="269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uçuí P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rnaíba </a:t>
            </a:r>
            <a:r>
              <a:rPr sz="1800" b="1" spc="0" dirty="0" err="1" smtClean="0">
                <a:solidFill>
                  <a:srgbClr val="FFFFFF"/>
                </a:solidFill>
                <a:latin typeface="Arial"/>
                <a:cs typeface="Arial"/>
              </a:rPr>
              <a:t>Picos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Floriano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1964" y="4114892"/>
            <a:ext cx="141182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spc="-2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Ter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sina</a:t>
            </a:r>
            <a:r>
              <a:rPr sz="1600" b="1" spc="-42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8758" y="4114892"/>
            <a:ext cx="1236416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dú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trias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62409" y="4114892"/>
            <a:ext cx="1432782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ejas,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4291" y="4114892"/>
            <a:ext cx="85426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chop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5867" y="4114892"/>
            <a:ext cx="292506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ref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ge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tes,</a:t>
            </a:r>
            <a:r>
              <a:rPr sz="1600" b="1" spc="-5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1964" y="4407500"/>
            <a:ext cx="269468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ares,</a:t>
            </a:r>
            <a:r>
              <a:rPr sz="1600" b="1" spc="-7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etas,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7226" y="4407500"/>
            <a:ext cx="389273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ol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chõ</a:t>
            </a: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pt-BR"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metalúr</a:t>
            </a:r>
            <a:r>
              <a:rPr sz="1600" b="1" spc="9" dirty="0" err="1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4" dirty="0" err="1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1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964" y="4700362"/>
            <a:ext cx="8234256" cy="1984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343">
              <a:lnSpc>
                <a:spcPts val="1755"/>
              </a:lnSpc>
              <a:spcBef>
                <a:spcPts val="87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spc="-2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Uruçuí</a:t>
            </a:r>
            <a:r>
              <a:rPr sz="1600" b="1" spc="-43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abri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r>
              <a:rPr sz="16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ó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eo</a:t>
            </a:r>
            <a:r>
              <a:rPr sz="1600" b="1" spc="-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-3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sz="1600" b="1" spc="-2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bru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o,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abri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</a:t>
            </a:r>
            <a:r>
              <a:rPr sz="1600" b="1" spc="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8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600" dirty="0">
              <a:latin typeface="Verdana"/>
              <a:cs typeface="Verdana"/>
            </a:endParaRPr>
          </a:p>
          <a:p>
            <a:pPr marL="12700" marR="24343">
              <a:lnSpc>
                <a:spcPct val="101277"/>
              </a:lnSpc>
              <a:spcBef>
                <a:spcPts val="272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fabri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r>
              <a:rPr sz="1600" b="1" spc="-3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ad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bos</a:t>
            </a:r>
            <a:r>
              <a:rPr sz="1600" b="1" spc="-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fert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iliz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tes.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59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b="1" spc="-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arn</a:t>
            </a:r>
            <a:r>
              <a:rPr sz="16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ba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Curtimen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ras</a:t>
            </a:r>
            <a:r>
              <a:rPr sz="1600" b="1" spc="-2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preparaç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õ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uro,</a:t>
            </a:r>
            <a:r>
              <a:rPr sz="1600" b="1" spc="-4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preparaç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4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61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2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s,</a:t>
            </a:r>
            <a:r>
              <a:rPr sz="16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fabr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caç</a:t>
            </a:r>
            <a:r>
              <a:rPr sz="1600" b="1" spc="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4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sabões</a:t>
            </a:r>
            <a:r>
              <a:rPr sz="1600" b="1" spc="-3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deterg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sz="1600" b="1" spc="-6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sintétic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61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fab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dutos</a:t>
            </a:r>
            <a:r>
              <a:rPr sz="16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farm</a:t>
            </a:r>
            <a:r>
              <a:rPr sz="1600" b="1" spc="-9" dirty="0" err="1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qu</a:t>
            </a: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-4" dirty="0" err="1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err="1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err="1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lang="pt-BR" sz="1600" b="1" spc="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61"/>
              </a:spcBef>
            </a:pPr>
            <a:r>
              <a:rPr lang="pt-BR" sz="1600" b="1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lang="pt-BR" sz="1600" b="1" dirty="0" smtClean="0">
                <a:solidFill>
                  <a:srgbClr val="FFFF00"/>
                </a:solidFill>
                <a:latin typeface="Verdana"/>
                <a:cs typeface="Verdana"/>
              </a:rPr>
              <a:t>Picos</a:t>
            </a:r>
            <a:r>
              <a:rPr lang="pt-BR" sz="1600" b="1" dirty="0" smtClean="0">
                <a:solidFill>
                  <a:srgbClr val="FFFFFF"/>
                </a:solidFill>
                <a:latin typeface="Verdana"/>
                <a:cs typeface="Verdana"/>
              </a:rPr>
              <a:t> – Fabricação de outros produtos alimentícios, fabricação de esquadrias e fabricação de embalagens de material plásticos.</a:t>
            </a:r>
            <a:endParaRPr sz="1600" dirty="0">
              <a:latin typeface="Verdana"/>
              <a:cs typeface="Verdana"/>
            </a:endParaRPr>
          </a:p>
          <a:p>
            <a:pPr marL="12700" marR="24343">
              <a:lnSpc>
                <a:spcPts val="1939"/>
              </a:lnSpc>
              <a:spcBef>
                <a:spcPts val="458"/>
              </a:spcBef>
            </a:pP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00" b="1" spc="-7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F</a:t>
            </a:r>
            <a:r>
              <a:rPr sz="2400" b="1" spc="-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400" b="1" spc="0" baseline="-171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400" b="1" spc="-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ri</a:t>
            </a:r>
            <a:r>
              <a:rPr sz="2400" b="1" spc="0" baseline="-171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b="1" spc="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b="1" spc="0" baseline="-171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400" b="1" spc="-13" baseline="-17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400" b="1" spc="-11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abri</a:t>
            </a:r>
            <a:r>
              <a:rPr sz="2400" b="1" spc="-9" baseline="-171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r>
              <a:rPr sz="2400" b="1" spc="-3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2400" b="1" spc="-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med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camen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400" b="1" spc="-105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pá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b="1" spc="-2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2400" b="1" spc="-1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uso</a:t>
            </a:r>
            <a:r>
              <a:rPr sz="2400" b="1" spc="-1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no.</a:t>
            </a:r>
            <a:endParaRPr sz="1600" dirty="0">
              <a:latin typeface="Verdana"/>
              <a:cs typeface="Verdana"/>
            </a:endParaRPr>
          </a:p>
          <a:p>
            <a:pPr marL="12700" marR="24343">
              <a:lnSpc>
                <a:spcPct val="101277"/>
              </a:lnSpc>
              <a:spcBef>
                <a:spcPts val="263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825" y="1036701"/>
            <a:ext cx="739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31825" y="1805051"/>
            <a:ext cx="739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31825" y="3721100"/>
            <a:ext cx="739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1363</Words>
  <Application>Microsoft Office PowerPoint</Application>
  <PresentationFormat>Apresentação na tela (4:3)</PresentationFormat>
  <Paragraphs>511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Fundação Cepro</dc:creator>
  <cp:lastModifiedBy>Rosa</cp:lastModifiedBy>
  <cp:revision>73</cp:revision>
  <dcterms:modified xsi:type="dcterms:W3CDTF">2017-12-13T14:58:33Z</dcterms:modified>
</cp:coreProperties>
</file>